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2" r:id="rId8"/>
    <p:sldId id="265" r:id="rId9"/>
    <p:sldId id="264" r:id="rId10"/>
    <p:sldId id="266"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2" y="4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83441B-2916-4987-B0D7-0C0D74D8C345}"/>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2BAB6016-5628-4691-96B9-5C96D57C81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9ABBE9E-0806-42DE-BA08-F6DDC8165391}"/>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5" name="Plassholder for bunntekst 4">
            <a:extLst>
              <a:ext uri="{FF2B5EF4-FFF2-40B4-BE49-F238E27FC236}">
                <a16:creationId xmlns:a16="http://schemas.microsoft.com/office/drawing/2014/main" id="{231FBACE-2DF2-4419-A792-C79F59F546C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263F019-DD50-46FF-AE7D-8AFE22708843}"/>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409281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20F27C-C32F-4926-A561-05F2824EDDA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6FAE5A63-93E5-438B-B507-C09323F87C5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D6A6A13-CCCC-463A-B25F-45B847387116}"/>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5" name="Plassholder for bunntekst 4">
            <a:extLst>
              <a:ext uri="{FF2B5EF4-FFF2-40B4-BE49-F238E27FC236}">
                <a16:creationId xmlns:a16="http://schemas.microsoft.com/office/drawing/2014/main" id="{83280BE4-9B91-4DFE-92B5-6AC643A89D5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41C7D41-EB80-43BD-9FA3-729183480668}"/>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187607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72DB4E0-A3A2-427C-BE31-2E2598F5C64C}"/>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61F59725-8D8E-44F2-A3E2-86FC2264E092}"/>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98CA334-8165-4607-A275-678F6D71B5BE}"/>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5" name="Plassholder for bunntekst 4">
            <a:extLst>
              <a:ext uri="{FF2B5EF4-FFF2-40B4-BE49-F238E27FC236}">
                <a16:creationId xmlns:a16="http://schemas.microsoft.com/office/drawing/2014/main" id="{581C65C0-042D-442B-9064-CCBF67AC5C9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B4B429E-9310-4740-BB82-D9752F913F79}"/>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360953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DF2B29-D458-49A7-AF1D-150D7F425AE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5BCEBF5-B7C5-40B7-83AB-F9E0A7206473}"/>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1C0357C-84C7-4D5D-AF75-22C54AE3317A}"/>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5" name="Plassholder for bunntekst 4">
            <a:extLst>
              <a:ext uri="{FF2B5EF4-FFF2-40B4-BE49-F238E27FC236}">
                <a16:creationId xmlns:a16="http://schemas.microsoft.com/office/drawing/2014/main" id="{F0B43250-A4BB-4E52-A557-FBB13B55473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454940B-BAF8-42C0-A009-6F301EF50EF3}"/>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377089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2B2A88-BFC7-457E-992C-CC63A4A8BF0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7CDFF4D-A50A-4E99-BE8A-76405381D8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4AAE543B-7B86-4A57-B7EE-1D07153BA081}"/>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5" name="Plassholder for bunntekst 4">
            <a:extLst>
              <a:ext uri="{FF2B5EF4-FFF2-40B4-BE49-F238E27FC236}">
                <a16:creationId xmlns:a16="http://schemas.microsoft.com/office/drawing/2014/main" id="{9B833B32-F392-4C97-9F99-63F076D42D5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39D5E35-1290-41C5-9B49-0E7ACC7A516C}"/>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265345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230CF4-56E0-4102-A1C7-E7DAC01C2B7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8585924-02BF-48C8-8165-AD70CB462A8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781DA1D1-FD70-47A0-99A9-4A1628E5FB55}"/>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481E0D1-1AED-461C-9469-540E52DBCD84}"/>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6" name="Plassholder for bunntekst 5">
            <a:extLst>
              <a:ext uri="{FF2B5EF4-FFF2-40B4-BE49-F238E27FC236}">
                <a16:creationId xmlns:a16="http://schemas.microsoft.com/office/drawing/2014/main" id="{DD48A53A-525D-4E2B-AC7E-58532BBFB76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81EE3EA-B555-4E7C-BB57-58B35330FFCE}"/>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2478873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F4684F-D2F7-4B20-BCA2-D32BE2FA8F3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94CD67DB-2FFD-40F6-8479-F01E671A8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8060848-315E-4A43-A237-17D4C9978731}"/>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09E4513-831F-4971-8BB8-ECDB41CBB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4B60D86A-CB74-4803-BC02-FF13A76234F5}"/>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4D69F26-9B5B-486C-A41D-C6B8CDFB748D}"/>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8" name="Plassholder for bunntekst 7">
            <a:extLst>
              <a:ext uri="{FF2B5EF4-FFF2-40B4-BE49-F238E27FC236}">
                <a16:creationId xmlns:a16="http://schemas.microsoft.com/office/drawing/2014/main" id="{3818F869-1895-4C9F-B2AC-939A148CD53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EF26FA71-5D60-4059-BA98-589A2525B55E}"/>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849440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57FD56-F621-4FAB-96A6-833241A8FE9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852565B1-9144-4655-BF15-380AAAD34028}"/>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4" name="Plassholder for bunntekst 3">
            <a:extLst>
              <a:ext uri="{FF2B5EF4-FFF2-40B4-BE49-F238E27FC236}">
                <a16:creationId xmlns:a16="http://schemas.microsoft.com/office/drawing/2014/main" id="{6B66B6FB-7726-44D1-8849-C3BBF26FB9AC}"/>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D3D6814-FD9A-493B-960D-145E00008DD2}"/>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354388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C4821334-2A76-406C-8D59-FA05CD5CDD55}"/>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3" name="Plassholder for bunntekst 2">
            <a:extLst>
              <a:ext uri="{FF2B5EF4-FFF2-40B4-BE49-F238E27FC236}">
                <a16:creationId xmlns:a16="http://schemas.microsoft.com/office/drawing/2014/main" id="{570FC36B-D070-4FBC-A5A4-021631917D5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ECA0360-79C2-4D47-963F-5A32D6248C71}"/>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366326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FB6E65-E8D4-4552-BF16-9F6BA080402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40414B5-677C-46A6-8875-2E27E9794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56F8C3C-9D9B-441D-9443-052591A82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BBE87D5-EA7C-4597-B8C4-319CD3DB3BA9}"/>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6" name="Plassholder for bunntekst 5">
            <a:extLst>
              <a:ext uri="{FF2B5EF4-FFF2-40B4-BE49-F238E27FC236}">
                <a16:creationId xmlns:a16="http://schemas.microsoft.com/office/drawing/2014/main" id="{3D5C2F41-3A21-400E-9228-5574F64294B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4DAD9A4-3329-47A3-B275-F30EE24AE1E4}"/>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1347383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31F462-385F-462B-B2AD-E36B4F7D431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B38AE47-D3EE-443F-88C6-7C86C4B5D6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6EC25ECA-8550-497E-8595-36C3361BC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057C6E9-4450-4B8F-A37C-98BF9EBE91AA}"/>
              </a:ext>
            </a:extLst>
          </p:cNvPr>
          <p:cNvSpPr>
            <a:spLocks noGrp="1"/>
          </p:cNvSpPr>
          <p:nvPr>
            <p:ph type="dt" sz="half" idx="10"/>
          </p:nvPr>
        </p:nvSpPr>
        <p:spPr/>
        <p:txBody>
          <a:bodyPr/>
          <a:lstStyle/>
          <a:p>
            <a:fld id="{3F39FE74-0E67-4F31-A731-169402C6B33E}" type="datetimeFigureOut">
              <a:rPr lang="nb-NO" smtClean="0"/>
              <a:t>24.03.2021</a:t>
            </a:fld>
            <a:endParaRPr lang="nb-NO"/>
          </a:p>
        </p:txBody>
      </p:sp>
      <p:sp>
        <p:nvSpPr>
          <p:cNvPr id="6" name="Plassholder for bunntekst 5">
            <a:extLst>
              <a:ext uri="{FF2B5EF4-FFF2-40B4-BE49-F238E27FC236}">
                <a16:creationId xmlns:a16="http://schemas.microsoft.com/office/drawing/2014/main" id="{55C80D77-E321-492C-BF1B-7A28B021296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308A1AC-3FE9-435A-BB6F-AAD65FA404B9}"/>
              </a:ext>
            </a:extLst>
          </p:cNvPr>
          <p:cNvSpPr>
            <a:spLocks noGrp="1"/>
          </p:cNvSpPr>
          <p:nvPr>
            <p:ph type="sldNum" sz="quarter" idx="12"/>
          </p:nvPr>
        </p:nvSpPr>
        <p:spPr/>
        <p:txBody>
          <a:bodyPr/>
          <a:lstStyle/>
          <a:p>
            <a:fld id="{40BC9123-DC70-4C8D-8B62-47EB160004B7}" type="slidenum">
              <a:rPr lang="nb-NO" smtClean="0"/>
              <a:t>‹#›</a:t>
            </a:fld>
            <a:endParaRPr lang="nb-NO"/>
          </a:p>
        </p:txBody>
      </p:sp>
    </p:spTree>
    <p:extLst>
      <p:ext uri="{BB962C8B-B14F-4D97-AF65-F5344CB8AC3E}">
        <p14:creationId xmlns:p14="http://schemas.microsoft.com/office/powerpoint/2010/main" val="147095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926B96E-4C0A-4520-A54A-8401221A9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4A8A8A6-95D0-44C1-A8C4-812151D702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00E8E88-A325-42BB-9D62-DF4BCE5082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9FE74-0E67-4F31-A731-169402C6B33E}" type="datetimeFigureOut">
              <a:rPr lang="nb-NO" smtClean="0"/>
              <a:t>24.03.2021</a:t>
            </a:fld>
            <a:endParaRPr lang="nb-NO"/>
          </a:p>
        </p:txBody>
      </p:sp>
      <p:sp>
        <p:nvSpPr>
          <p:cNvPr id="5" name="Plassholder for bunntekst 4">
            <a:extLst>
              <a:ext uri="{FF2B5EF4-FFF2-40B4-BE49-F238E27FC236}">
                <a16:creationId xmlns:a16="http://schemas.microsoft.com/office/drawing/2014/main" id="{D2C73264-8A44-4E92-9DC1-90B0EF3C97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042365C4-8C96-4713-8BAD-8DECB5101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C9123-DC70-4C8D-8B62-47EB160004B7}" type="slidenum">
              <a:rPr lang="nb-NO" smtClean="0"/>
              <a:t>‹#›</a:t>
            </a:fld>
            <a:endParaRPr lang="nb-NO"/>
          </a:p>
        </p:txBody>
      </p:sp>
    </p:spTree>
    <p:extLst>
      <p:ext uri="{BB962C8B-B14F-4D97-AF65-F5344CB8AC3E}">
        <p14:creationId xmlns:p14="http://schemas.microsoft.com/office/powerpoint/2010/main" val="132643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E5CE99-4108-41B4-8FFB-4DFCA0957A31}"/>
              </a:ext>
            </a:extLst>
          </p:cNvPr>
          <p:cNvSpPr>
            <a:spLocks noGrp="1"/>
          </p:cNvSpPr>
          <p:nvPr>
            <p:ph type="ctrTitle"/>
          </p:nvPr>
        </p:nvSpPr>
        <p:spPr/>
        <p:txBody>
          <a:bodyPr>
            <a:normAutofit/>
          </a:bodyPr>
          <a:lstStyle/>
          <a:p>
            <a:r>
              <a:rPr lang="nb-NO" dirty="0"/>
              <a:t>Byvekstavtalen – prosess</a:t>
            </a:r>
            <a:br>
              <a:rPr lang="nb-NO" dirty="0"/>
            </a:br>
            <a:r>
              <a:rPr lang="nb-NO" sz="2700" dirty="0"/>
              <a:t>Region Kristiansand 2021.03.26</a:t>
            </a:r>
          </a:p>
        </p:txBody>
      </p:sp>
    </p:spTree>
    <p:extLst>
      <p:ext uri="{BB962C8B-B14F-4D97-AF65-F5344CB8AC3E}">
        <p14:creationId xmlns:p14="http://schemas.microsoft.com/office/powerpoint/2010/main" val="3020501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2431C2-121A-4B7C-934F-798305A30511}"/>
              </a:ext>
            </a:extLst>
          </p:cNvPr>
          <p:cNvSpPr>
            <a:spLocks noGrp="1"/>
          </p:cNvSpPr>
          <p:nvPr>
            <p:ph type="title"/>
          </p:nvPr>
        </p:nvSpPr>
        <p:spPr>
          <a:xfrm>
            <a:off x="2667000" y="2595806"/>
            <a:ext cx="7110046" cy="1325563"/>
          </a:xfrm>
        </p:spPr>
        <p:txBody>
          <a:bodyPr/>
          <a:lstStyle/>
          <a:p>
            <a:r>
              <a:rPr lang="nb-NO" dirty="0"/>
              <a:t>Takk for oppmerksomheten !</a:t>
            </a:r>
          </a:p>
        </p:txBody>
      </p:sp>
    </p:spTree>
    <p:extLst>
      <p:ext uri="{BB962C8B-B14F-4D97-AF65-F5344CB8AC3E}">
        <p14:creationId xmlns:p14="http://schemas.microsoft.com/office/powerpoint/2010/main" val="265403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63AC63-4FD1-4785-B73E-A8C74A7C714C}"/>
              </a:ext>
            </a:extLst>
          </p:cNvPr>
          <p:cNvSpPr>
            <a:spLocks noGrp="1"/>
          </p:cNvSpPr>
          <p:nvPr>
            <p:ph type="title"/>
          </p:nvPr>
        </p:nvSpPr>
        <p:spPr/>
        <p:txBody>
          <a:bodyPr/>
          <a:lstStyle/>
          <a:p>
            <a:r>
              <a:rPr lang="nb-NO" sz="3600" b="1" dirty="0">
                <a:effectLst/>
                <a:latin typeface="Arial" panose="020B0604020202020204" pitchFamily="34" charset="0"/>
                <a:ea typeface="Calibri" panose="020F0502020204030204" pitchFamily="34" charset="0"/>
                <a:cs typeface="Times New Roman" panose="02020603050405020304" pitchFamily="18" charset="0"/>
              </a:rPr>
              <a:t>Byvekstavtalen – bompengeordning - prosess</a:t>
            </a:r>
            <a:br>
              <a:rPr lang="nb-NO" sz="1800" dirty="0">
                <a:effectLst/>
                <a:latin typeface="Trebuchet MS" panose="020B0603020202020204" pitchFamily="34" charset="0"/>
                <a:ea typeface="Calibri" panose="020F0502020204030204" pitchFamily="34" charset="0"/>
                <a:cs typeface="Times New Roman" panose="02020603050405020304" pitchFamily="18" charset="0"/>
              </a:rPr>
            </a:br>
            <a:endParaRPr lang="nb-NO" dirty="0"/>
          </a:p>
        </p:txBody>
      </p:sp>
      <p:sp>
        <p:nvSpPr>
          <p:cNvPr id="5" name="TekstSylinder 4">
            <a:extLst>
              <a:ext uri="{FF2B5EF4-FFF2-40B4-BE49-F238E27FC236}">
                <a16:creationId xmlns:a16="http://schemas.microsoft.com/office/drawing/2014/main" id="{A0F30F3E-7658-48CC-B913-E7805AF3A759}"/>
              </a:ext>
            </a:extLst>
          </p:cNvPr>
          <p:cNvSpPr txBox="1"/>
          <p:nvPr/>
        </p:nvSpPr>
        <p:spPr>
          <a:xfrm>
            <a:off x="1125414" y="2805965"/>
            <a:ext cx="9694985" cy="2032864"/>
          </a:xfrm>
          <a:prstGeom prst="rect">
            <a:avLst/>
          </a:prstGeom>
          <a:noFill/>
        </p:spPr>
        <p:txBody>
          <a:bodyPr wrap="square">
            <a:spAutoFit/>
          </a:bodyPr>
          <a:lstStyle/>
          <a:p>
            <a:pPr>
              <a:lnSpc>
                <a:spcPct val="115000"/>
              </a:lnSpc>
              <a:spcAft>
                <a:spcPts val="1000"/>
              </a:spcAft>
            </a:pPr>
            <a:r>
              <a:rPr lang="nb-NO" sz="2800" dirty="0">
                <a:effectLst/>
                <a:latin typeface="Arial" panose="020B0604020202020204" pitchFamily="34" charset="0"/>
                <a:ea typeface="Calibri" panose="020F0502020204030204" pitchFamily="34" charset="0"/>
                <a:cs typeface="Times New Roman" panose="02020603050405020304" pitchFamily="18" charset="0"/>
              </a:rPr>
              <a:t>Oversikt - hvordan prosessen for bompengesaken legges opp, og hvem som skal gjøre hva. Det er også kort informert om forhandlinger og koordinering mot bompengeordningen for Gartnerløkka.</a:t>
            </a:r>
            <a:endParaRPr lang="nb-NO" sz="28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789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AE5D92-756C-4D66-9CBA-5CA0B98A5957}"/>
              </a:ext>
            </a:extLst>
          </p:cNvPr>
          <p:cNvSpPr>
            <a:spLocks noGrp="1"/>
          </p:cNvSpPr>
          <p:nvPr>
            <p:ph type="title"/>
          </p:nvPr>
        </p:nvSpPr>
        <p:spPr/>
        <p:txBody>
          <a:bodyPr>
            <a:normAutofit fontScale="90000"/>
          </a:bodyPr>
          <a:lstStyle/>
          <a:p>
            <a:r>
              <a:rPr kumimoji="0" lang="nb-NO" altLang="nb-NO" sz="4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nb-NO" altLang="nb-NO" sz="4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nb-NO" altLang="nb-NO" sz="4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Høring - soneavgrensning</a:t>
            </a:r>
            <a:br>
              <a:rPr kumimoji="0" lang="nb-NO" altLang="nb-NO" sz="1600" b="0" i="0" u="none" strike="noStrike" cap="none" normalizeH="0" baseline="0" dirty="0">
                <a:ln>
                  <a:noFill/>
                </a:ln>
                <a:solidFill>
                  <a:schemeClr val="tx1"/>
                </a:solidFill>
                <a:effectLst/>
              </a:rPr>
            </a:br>
            <a:endParaRPr lang="nb-NO" dirty="0"/>
          </a:p>
        </p:txBody>
      </p:sp>
      <p:sp>
        <p:nvSpPr>
          <p:cNvPr id="7" name="Rectangle 6">
            <a:extLst>
              <a:ext uri="{FF2B5EF4-FFF2-40B4-BE49-F238E27FC236}">
                <a16:creationId xmlns:a16="http://schemas.microsoft.com/office/drawing/2014/main" id="{BC1A179D-C5A2-48F3-88CB-91AD478FD01F}"/>
              </a:ext>
            </a:extLst>
          </p:cNvPr>
          <p:cNvSpPr>
            <a:spLocks noChangeArrowheads="1"/>
          </p:cNvSpPr>
          <p:nvPr/>
        </p:nvSpPr>
        <p:spPr bwMode="auto">
          <a:xfrm>
            <a:off x="496093" y="20398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
        <p:nvSpPr>
          <p:cNvPr id="8" name="Rektangel: avrundede hjørner 1">
            <a:extLst>
              <a:ext uri="{FF2B5EF4-FFF2-40B4-BE49-F238E27FC236}">
                <a16:creationId xmlns:a16="http://schemas.microsoft.com/office/drawing/2014/main" id="{0EAC7620-1853-460D-80EA-9ECBB72147AF}"/>
              </a:ext>
            </a:extLst>
          </p:cNvPr>
          <p:cNvSpPr>
            <a:spLocks noChangeArrowheads="1"/>
          </p:cNvSpPr>
          <p:nvPr/>
        </p:nvSpPr>
        <p:spPr bwMode="auto">
          <a:xfrm>
            <a:off x="1129140" y="365125"/>
            <a:ext cx="1520276" cy="1156494"/>
          </a:xfrm>
          <a:prstGeom prst="roundRect">
            <a:avLst>
              <a:gd name="adj" fmla="val 16667"/>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b-NO" altLang="nb-NO" sz="2800" b="0" i="0" u="none" strike="noStrike" cap="none" normalizeH="0" baseline="0" dirty="0">
                <a:ln>
                  <a:noFill/>
                </a:ln>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1 mars</a:t>
            </a:r>
            <a:endParaRPr kumimoji="0" lang="nb-NO" altLang="nb-NO" sz="28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B40D3472-E673-4E5B-9137-4158BC6B8FC6}"/>
              </a:ext>
            </a:extLst>
          </p:cNvPr>
          <p:cNvSpPr>
            <a:spLocks noChangeArrowheads="1"/>
          </p:cNvSpPr>
          <p:nvPr/>
        </p:nvSpPr>
        <p:spPr bwMode="auto">
          <a:xfrm>
            <a:off x="971365" y="1249947"/>
            <a:ext cx="10515601"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nb-NO" altLang="nb-NO"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Forslaget til soneavgrensning ble sendt ut til kommunene på høring medio januar. Forslaget avgrenser den sonen hvor nullvekstmålet skal følges opp med telling og måling. Nullvekstmålet skal gjelde i hele avtaleområdet, men telles og følges opp innenfor den indre sonen. </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nb-NO" altLang="nb-NO"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Kommunene velger selv hvilket organ som behandler høringen, men naturlig at dette er formannskap eller kommunestyre. Høringsfristen ble satt til 1 mars. </a:t>
            </a:r>
            <a:endParaRPr kumimoji="0" lang="nb-NO" altLang="nb-NO"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646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3C2AC6D1-2CF0-4B4C-AAB3-823DE7F2874A}"/>
              </a:ext>
            </a:extLst>
          </p:cNvPr>
          <p:cNvSpPr>
            <a:spLocks noGrp="1"/>
          </p:cNvSpPr>
          <p:nvPr>
            <p:ph idx="1"/>
          </p:nvPr>
        </p:nvSpPr>
        <p:spPr>
          <a:xfrm>
            <a:off x="738554" y="1976551"/>
            <a:ext cx="10515600" cy="4207486"/>
          </a:xfrm>
        </p:spPr>
        <p:txBody>
          <a:bodyPr>
            <a:normAutofit/>
          </a:bodyPr>
          <a:lstStyle/>
          <a:p>
            <a:pPr marL="0" indent="0">
              <a:buNone/>
            </a:pPr>
            <a:r>
              <a:rPr lang="nb-NO" dirty="0">
                <a:effectLst/>
                <a:latin typeface="Arial" panose="020B0604020202020204" pitchFamily="34" charset="0"/>
                <a:ea typeface="Calibri" panose="020F0502020204030204" pitchFamily="34" charset="0"/>
              </a:rPr>
              <a:t>Utkast til tematisk oppsatt portefølje ble sendt ut på høring med høringsfrist 23 mars. Det er kommet tilbakemelding på at enkelte ønsker forlenget frist. Det ønskes innspill på porteføljeforslaget og hva som er viktig for den enkelte kommunen. Gjerne kobling mot kommunens øvrige planer. </a:t>
            </a:r>
          </a:p>
          <a:p>
            <a:pPr marL="0" indent="0">
              <a:buNone/>
            </a:pPr>
            <a:endParaRPr lang="nb-NO" dirty="0">
              <a:effectLst/>
              <a:latin typeface="Arial" panose="020B0604020202020204" pitchFamily="34" charset="0"/>
              <a:ea typeface="Calibri" panose="020F0502020204030204" pitchFamily="34" charset="0"/>
            </a:endParaRPr>
          </a:p>
          <a:p>
            <a:pPr marL="0" indent="0">
              <a:buNone/>
            </a:pPr>
            <a:r>
              <a:rPr lang="nb-NO" dirty="0">
                <a:effectLst/>
                <a:latin typeface="Arial" panose="020B0604020202020204" pitchFamily="34" charset="0"/>
                <a:ea typeface="Calibri" panose="020F0502020204030204" pitchFamily="34" charset="0"/>
              </a:rPr>
              <a:t>Kommunene velger selv hvilket organ som behandler høringen, men naturlig at dette er formannskap eller kommunestyre.</a:t>
            </a:r>
          </a:p>
          <a:p>
            <a:pPr marL="0" indent="0">
              <a:buNone/>
            </a:pPr>
            <a:r>
              <a:rPr lang="nb-NO" dirty="0">
                <a:latin typeface="Arial" panose="020B0604020202020204" pitchFamily="34" charset="0"/>
                <a:ea typeface="Calibri" panose="020F0502020204030204" pitchFamily="34" charset="0"/>
              </a:rPr>
              <a:t>Høringsfristen ble satt til 23 mars.</a:t>
            </a:r>
            <a:r>
              <a:rPr lang="nb-NO" dirty="0">
                <a:effectLst/>
                <a:latin typeface="Arial" panose="020B0604020202020204" pitchFamily="34" charset="0"/>
                <a:ea typeface="Calibri" panose="020F0502020204030204" pitchFamily="34" charset="0"/>
              </a:rPr>
              <a:t> </a:t>
            </a:r>
            <a:endParaRPr lang="nb-NO" dirty="0"/>
          </a:p>
        </p:txBody>
      </p:sp>
      <p:sp>
        <p:nvSpPr>
          <p:cNvPr id="4" name="Tittel 3">
            <a:extLst>
              <a:ext uri="{FF2B5EF4-FFF2-40B4-BE49-F238E27FC236}">
                <a16:creationId xmlns:a16="http://schemas.microsoft.com/office/drawing/2014/main" id="{13940F27-30AC-4E59-8540-160CAFEA5C4D}"/>
              </a:ext>
            </a:extLst>
          </p:cNvPr>
          <p:cNvSpPr>
            <a:spLocks noGrp="1"/>
          </p:cNvSpPr>
          <p:nvPr>
            <p:ph type="title"/>
          </p:nvPr>
        </p:nvSpPr>
        <p:spPr>
          <a:xfrm>
            <a:off x="838200" y="365125"/>
            <a:ext cx="1576754" cy="1325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nb-NO" sz="2800">
                <a:effectLst/>
                <a:latin typeface="Trebuchet MS" panose="020B0603020202020204" pitchFamily="34" charset="0"/>
                <a:ea typeface="Calibri" panose="020F0502020204030204" pitchFamily="34" charset="0"/>
                <a:cs typeface="Times New Roman" panose="02020603050405020304" pitchFamily="18" charset="0"/>
              </a:rPr>
              <a:t>23 mars</a:t>
            </a:r>
          </a:p>
        </p:txBody>
      </p:sp>
      <p:sp>
        <p:nvSpPr>
          <p:cNvPr id="5" name="TekstSylinder 4">
            <a:extLst>
              <a:ext uri="{FF2B5EF4-FFF2-40B4-BE49-F238E27FC236}">
                <a16:creationId xmlns:a16="http://schemas.microsoft.com/office/drawing/2014/main" id="{9C346938-650C-4D8D-8CEB-52537854F202}"/>
              </a:ext>
            </a:extLst>
          </p:cNvPr>
          <p:cNvSpPr txBox="1"/>
          <p:nvPr/>
        </p:nvSpPr>
        <p:spPr>
          <a:xfrm>
            <a:off x="2708031" y="673963"/>
            <a:ext cx="8546123" cy="707886"/>
          </a:xfrm>
          <a:prstGeom prst="rect">
            <a:avLst/>
          </a:prstGeom>
          <a:noFill/>
        </p:spPr>
        <p:txBody>
          <a:bodyPr wrap="square" rtlCol="0">
            <a:spAutoFit/>
          </a:bodyPr>
          <a:lstStyle/>
          <a:p>
            <a:r>
              <a:rPr lang="nb-NO" sz="4000" dirty="0">
                <a:effectLst/>
                <a:latin typeface="Arial" panose="020B0604020202020204" pitchFamily="34" charset="0"/>
                <a:ea typeface="Calibri" panose="020F0502020204030204" pitchFamily="34" charset="0"/>
              </a:rPr>
              <a:t>Høring - portefølje</a:t>
            </a:r>
            <a:endParaRPr lang="nb-NO" sz="4000" dirty="0"/>
          </a:p>
        </p:txBody>
      </p:sp>
    </p:spTree>
    <p:extLst>
      <p:ext uri="{BB962C8B-B14F-4D97-AF65-F5344CB8AC3E}">
        <p14:creationId xmlns:p14="http://schemas.microsoft.com/office/powerpoint/2010/main" val="21388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542EC6E-1A45-4F3E-9858-239D7B049208}"/>
              </a:ext>
            </a:extLst>
          </p:cNvPr>
          <p:cNvSpPr>
            <a:spLocks noGrp="1"/>
          </p:cNvSpPr>
          <p:nvPr>
            <p:ph idx="1"/>
          </p:nvPr>
        </p:nvSpPr>
        <p:spPr>
          <a:xfrm>
            <a:off x="732693" y="2145323"/>
            <a:ext cx="10515600" cy="4038714"/>
          </a:xfrm>
        </p:spPr>
        <p:txBody>
          <a:bodyPr>
            <a:normAutofit/>
          </a:bodyPr>
          <a:lstStyle/>
          <a:p>
            <a:pPr marL="0" indent="0">
              <a:buNone/>
            </a:pPr>
            <a:r>
              <a:rPr lang="nb-NO" dirty="0">
                <a:effectLst/>
                <a:latin typeface="Arial" panose="020B0604020202020204" pitchFamily="34" charset="0"/>
                <a:ea typeface="Calibri" panose="020F0502020204030204" pitchFamily="34" charset="0"/>
                <a:cs typeface="Times New Roman" panose="02020603050405020304" pitchFamily="18" charset="0"/>
              </a:rPr>
              <a:t>I løpet av april sendes selve bompengesaken ut på høring. Denne saken inneholder: soneavgrensning, portefølje, plassering av bomstasjoner, bomsatser, mv. Kommunene velger selv hvilket organ som behandler høringen, men naturlig at dette er kommunestyre. </a:t>
            </a:r>
            <a:endParaRPr lang="nb-NO"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r>
              <a:rPr lang="nb-NO" dirty="0">
                <a:effectLst/>
                <a:latin typeface="Arial" panose="020B0604020202020204" pitchFamily="34" charset="0"/>
                <a:ea typeface="Calibri" panose="020F0502020204030204" pitchFamily="34" charset="0"/>
                <a:cs typeface="Times New Roman" panose="02020603050405020304" pitchFamily="18" charset="0"/>
              </a:rPr>
              <a:t>Høringsfristen er ikke fastsatt, men vil trolig bli mai/juni. Det vil her bli tatt hensyn til når kommunene har kommunestyremøte.</a:t>
            </a:r>
            <a:endParaRPr lang="nb-NO" dirty="0"/>
          </a:p>
        </p:txBody>
      </p:sp>
      <p:sp>
        <p:nvSpPr>
          <p:cNvPr id="4" name="Tittel 3">
            <a:extLst>
              <a:ext uri="{FF2B5EF4-FFF2-40B4-BE49-F238E27FC236}">
                <a16:creationId xmlns:a16="http://schemas.microsoft.com/office/drawing/2014/main" id="{CBBA20C2-6981-4A32-9237-B1AB561F1A92}"/>
              </a:ext>
            </a:extLst>
          </p:cNvPr>
          <p:cNvSpPr>
            <a:spLocks noGrp="1"/>
          </p:cNvSpPr>
          <p:nvPr>
            <p:ph type="title"/>
          </p:nvPr>
        </p:nvSpPr>
        <p:spPr>
          <a:xfrm>
            <a:off x="838200" y="365125"/>
            <a:ext cx="1717431" cy="1325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nb-NO" sz="2800">
                <a:effectLst/>
                <a:latin typeface="Trebuchet MS" panose="020B0603020202020204" pitchFamily="34" charset="0"/>
                <a:ea typeface="Calibri" panose="020F0502020204030204" pitchFamily="34" charset="0"/>
                <a:cs typeface="Times New Roman" panose="02020603050405020304" pitchFamily="18" charset="0"/>
              </a:rPr>
              <a:t>April</a:t>
            </a:r>
          </a:p>
        </p:txBody>
      </p:sp>
      <p:sp>
        <p:nvSpPr>
          <p:cNvPr id="5" name="TekstSylinder 4">
            <a:extLst>
              <a:ext uri="{FF2B5EF4-FFF2-40B4-BE49-F238E27FC236}">
                <a16:creationId xmlns:a16="http://schemas.microsoft.com/office/drawing/2014/main" id="{A9FEAC17-FE1E-4862-AE1F-7A1614B19257}"/>
              </a:ext>
            </a:extLst>
          </p:cNvPr>
          <p:cNvSpPr txBox="1"/>
          <p:nvPr/>
        </p:nvSpPr>
        <p:spPr>
          <a:xfrm>
            <a:off x="2860431" y="673963"/>
            <a:ext cx="7537938" cy="707886"/>
          </a:xfrm>
          <a:prstGeom prst="rect">
            <a:avLst/>
          </a:prstGeom>
          <a:noFill/>
        </p:spPr>
        <p:txBody>
          <a:bodyPr wrap="square" rtlCol="0">
            <a:spAutoFit/>
          </a:bodyPr>
          <a:lstStyle/>
          <a:p>
            <a:r>
              <a:rPr lang="nb-NO" sz="4000" dirty="0">
                <a:effectLst/>
                <a:latin typeface="Arial" panose="020B0604020202020204" pitchFamily="34" charset="0"/>
                <a:ea typeface="Calibri" panose="020F0502020204030204" pitchFamily="34" charset="0"/>
              </a:rPr>
              <a:t>Høring - bompengesaken</a:t>
            </a:r>
            <a:endParaRPr lang="nb-NO" sz="4000" dirty="0"/>
          </a:p>
        </p:txBody>
      </p:sp>
    </p:spTree>
    <p:extLst>
      <p:ext uri="{BB962C8B-B14F-4D97-AF65-F5344CB8AC3E}">
        <p14:creationId xmlns:p14="http://schemas.microsoft.com/office/powerpoint/2010/main" val="2298886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A650048-12AD-46BD-9111-8FD33C41DA1E}"/>
              </a:ext>
            </a:extLst>
          </p:cNvPr>
          <p:cNvSpPr>
            <a:spLocks noGrp="1"/>
          </p:cNvSpPr>
          <p:nvPr>
            <p:ph idx="1"/>
          </p:nvPr>
        </p:nvSpPr>
        <p:spPr>
          <a:xfrm>
            <a:off x="838200" y="2262553"/>
            <a:ext cx="10515600" cy="3914409"/>
          </a:xfrm>
        </p:spPr>
        <p:txBody>
          <a:bodyPr>
            <a:normAutofit/>
          </a:bodyPr>
          <a:lstStyle/>
          <a:p>
            <a:pPr marL="0" indent="0">
              <a:buNone/>
            </a:pPr>
            <a:r>
              <a:rPr lang="nb-NO" dirty="0">
                <a:effectLst/>
                <a:latin typeface="Arial" panose="020B0604020202020204" pitchFamily="34" charset="0"/>
                <a:ea typeface="Calibri" panose="020F0502020204030204" pitchFamily="34" charset="0"/>
              </a:rPr>
              <a:t>Bompengesaken skal sluttbehandles av Fylkestinget og Kristiansand Bystyre. Høringsinnspillene blir gjennomgått før saken fremmes til sluttbehandling. </a:t>
            </a:r>
          </a:p>
          <a:p>
            <a:pPr marL="0" indent="0">
              <a:buNone/>
            </a:pPr>
            <a:endParaRPr lang="nb-NO" dirty="0">
              <a:latin typeface="Arial" panose="020B0604020202020204" pitchFamily="34" charset="0"/>
              <a:ea typeface="Calibri" panose="020F0502020204030204" pitchFamily="34" charset="0"/>
            </a:endParaRPr>
          </a:p>
          <a:p>
            <a:pPr marL="0" indent="0">
              <a:buNone/>
            </a:pPr>
            <a:r>
              <a:rPr lang="nb-NO" dirty="0">
                <a:effectLst/>
                <a:latin typeface="Arial" panose="020B0604020202020204" pitchFamily="34" charset="0"/>
                <a:ea typeface="Calibri" panose="020F0502020204030204" pitchFamily="34" charset="0"/>
              </a:rPr>
              <a:t>Ettersom saken er av stor betydning, er det naturlig at saken går gjennom underliggende organer før den behandles i Fylkesting og Bystyre.</a:t>
            </a:r>
            <a:endParaRPr lang="nb-NO" dirty="0"/>
          </a:p>
        </p:txBody>
      </p:sp>
      <p:sp>
        <p:nvSpPr>
          <p:cNvPr id="4" name="Tittel 3">
            <a:extLst>
              <a:ext uri="{FF2B5EF4-FFF2-40B4-BE49-F238E27FC236}">
                <a16:creationId xmlns:a16="http://schemas.microsoft.com/office/drawing/2014/main" id="{FD216103-FAB1-45B2-AF5E-7F8C8B75909E}"/>
              </a:ext>
            </a:extLst>
          </p:cNvPr>
          <p:cNvSpPr>
            <a:spLocks noGrp="1"/>
          </p:cNvSpPr>
          <p:nvPr>
            <p:ph type="title"/>
          </p:nvPr>
        </p:nvSpPr>
        <p:spPr>
          <a:xfrm>
            <a:off x="838200" y="365125"/>
            <a:ext cx="1858108" cy="1325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nb-NO" sz="2800">
                <a:effectLst/>
                <a:latin typeface="Trebuchet MS" panose="020B0603020202020204" pitchFamily="34" charset="0"/>
                <a:ea typeface="Calibri" panose="020F0502020204030204" pitchFamily="34" charset="0"/>
                <a:cs typeface="Times New Roman" panose="02020603050405020304" pitchFamily="18" charset="0"/>
              </a:rPr>
              <a:t>Sept/okt</a:t>
            </a:r>
          </a:p>
        </p:txBody>
      </p:sp>
      <p:sp>
        <p:nvSpPr>
          <p:cNvPr id="5" name="TekstSylinder 4">
            <a:extLst>
              <a:ext uri="{FF2B5EF4-FFF2-40B4-BE49-F238E27FC236}">
                <a16:creationId xmlns:a16="http://schemas.microsoft.com/office/drawing/2014/main" id="{EE6B384C-4AED-4D0F-B789-6AED5372E74F}"/>
              </a:ext>
            </a:extLst>
          </p:cNvPr>
          <p:cNvSpPr txBox="1"/>
          <p:nvPr/>
        </p:nvSpPr>
        <p:spPr>
          <a:xfrm>
            <a:off x="2895600" y="731497"/>
            <a:ext cx="8346831" cy="707886"/>
          </a:xfrm>
          <a:prstGeom prst="rect">
            <a:avLst/>
          </a:prstGeom>
          <a:noFill/>
        </p:spPr>
        <p:txBody>
          <a:bodyPr wrap="square" rtlCol="0">
            <a:spAutoFit/>
          </a:bodyPr>
          <a:lstStyle/>
          <a:p>
            <a:r>
              <a:rPr lang="nb-NO" sz="4000" dirty="0">
                <a:effectLst/>
                <a:latin typeface="Arial" panose="020B0604020202020204" pitchFamily="34" charset="0"/>
                <a:ea typeface="Calibri" panose="020F0502020204030204" pitchFamily="34" charset="0"/>
              </a:rPr>
              <a:t>Sluttbehandling av bompengesaken</a:t>
            </a:r>
            <a:endParaRPr lang="nb-NO" sz="4000" dirty="0"/>
          </a:p>
        </p:txBody>
      </p:sp>
    </p:spTree>
    <p:extLst>
      <p:ext uri="{BB962C8B-B14F-4D97-AF65-F5344CB8AC3E}">
        <p14:creationId xmlns:p14="http://schemas.microsoft.com/office/powerpoint/2010/main" val="4257947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8A4028C1-723F-4A0F-AA78-C7A673BE4967}"/>
              </a:ext>
            </a:extLst>
          </p:cNvPr>
          <p:cNvSpPr>
            <a:spLocks noGrp="1"/>
          </p:cNvSpPr>
          <p:nvPr>
            <p:ph idx="1"/>
          </p:nvPr>
        </p:nvSpPr>
        <p:spPr>
          <a:xfrm>
            <a:off x="838200" y="2637691"/>
            <a:ext cx="10515600" cy="3539271"/>
          </a:xfrm>
        </p:spPr>
        <p:txBody>
          <a:bodyPr>
            <a:normAutofit/>
          </a:bodyPr>
          <a:lstStyle/>
          <a:p>
            <a:pPr marL="0" indent="0">
              <a:buNone/>
            </a:pPr>
            <a:r>
              <a:rPr lang="nb-NO" dirty="0">
                <a:effectLst/>
                <a:latin typeface="Arial" panose="020B0604020202020204" pitchFamily="34" charset="0"/>
                <a:ea typeface="Calibri" panose="020F0502020204030204" pitchFamily="34" charset="0"/>
              </a:rPr>
              <a:t>Etter at saken er sluttbehandlet i Fylkesting og Bystyre, blir saken oversendt til Vegdirektoratet. Vegdirektoratet gjennomgår saken og videresender til Departementet, som i sin tur oversender saken til behandling i Stortinget som en bompengeproposisjon.</a:t>
            </a:r>
            <a:endParaRPr lang="nb-NO" dirty="0"/>
          </a:p>
        </p:txBody>
      </p:sp>
      <p:sp>
        <p:nvSpPr>
          <p:cNvPr id="4" name="Tittel 3">
            <a:extLst>
              <a:ext uri="{FF2B5EF4-FFF2-40B4-BE49-F238E27FC236}">
                <a16:creationId xmlns:a16="http://schemas.microsoft.com/office/drawing/2014/main" id="{43D31711-F73E-4964-8996-29FD5433DE8A}"/>
              </a:ext>
            </a:extLst>
          </p:cNvPr>
          <p:cNvSpPr>
            <a:spLocks noGrp="1"/>
          </p:cNvSpPr>
          <p:nvPr>
            <p:ph type="title"/>
          </p:nvPr>
        </p:nvSpPr>
        <p:spPr>
          <a:xfrm>
            <a:off x="838200" y="365125"/>
            <a:ext cx="1506415" cy="1325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nb-NO" sz="2800">
                <a:effectLst/>
                <a:latin typeface="Trebuchet MS" panose="020B0603020202020204" pitchFamily="34" charset="0"/>
                <a:ea typeface="Calibri" panose="020F0502020204030204" pitchFamily="34" charset="0"/>
                <a:cs typeface="Times New Roman" panose="02020603050405020304" pitchFamily="18" charset="0"/>
              </a:rPr>
              <a:t>Okt</a:t>
            </a:r>
          </a:p>
        </p:txBody>
      </p:sp>
      <p:sp>
        <p:nvSpPr>
          <p:cNvPr id="5" name="TekstSylinder 4">
            <a:extLst>
              <a:ext uri="{FF2B5EF4-FFF2-40B4-BE49-F238E27FC236}">
                <a16:creationId xmlns:a16="http://schemas.microsoft.com/office/drawing/2014/main" id="{C0C926CE-E694-4212-8E8D-1E8D997A6169}"/>
              </a:ext>
            </a:extLst>
          </p:cNvPr>
          <p:cNvSpPr txBox="1"/>
          <p:nvPr/>
        </p:nvSpPr>
        <p:spPr>
          <a:xfrm>
            <a:off x="2708031" y="681037"/>
            <a:ext cx="8100646" cy="707886"/>
          </a:xfrm>
          <a:prstGeom prst="rect">
            <a:avLst/>
          </a:prstGeom>
          <a:noFill/>
        </p:spPr>
        <p:txBody>
          <a:bodyPr wrap="square" rtlCol="0">
            <a:spAutoFit/>
          </a:bodyPr>
          <a:lstStyle/>
          <a:p>
            <a:r>
              <a:rPr lang="nb-NO" sz="4000" dirty="0">
                <a:effectLst/>
                <a:latin typeface="Arial" panose="020B0604020202020204" pitchFamily="34" charset="0"/>
                <a:ea typeface="Calibri" panose="020F0502020204030204" pitchFamily="34" charset="0"/>
              </a:rPr>
              <a:t>Oversendelse av bompengesaken</a:t>
            </a:r>
            <a:endParaRPr lang="nb-NO" sz="4000" dirty="0"/>
          </a:p>
        </p:txBody>
      </p:sp>
    </p:spTree>
    <p:extLst>
      <p:ext uri="{BB962C8B-B14F-4D97-AF65-F5344CB8AC3E}">
        <p14:creationId xmlns:p14="http://schemas.microsoft.com/office/powerpoint/2010/main" val="288908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38B931-CD99-4141-8237-F5BF8AEB96C4}"/>
              </a:ext>
            </a:extLst>
          </p:cNvPr>
          <p:cNvSpPr>
            <a:spLocks noGrp="1"/>
          </p:cNvSpPr>
          <p:nvPr>
            <p:ph type="title"/>
          </p:nvPr>
        </p:nvSpPr>
        <p:spPr/>
        <p:txBody>
          <a:bodyPr>
            <a:normAutofit/>
          </a:bodyPr>
          <a:lstStyle/>
          <a:p>
            <a:r>
              <a:rPr lang="nb-NO" sz="4000" dirty="0">
                <a:effectLst/>
                <a:latin typeface="Arial" panose="020B0604020202020204" pitchFamily="34" charset="0"/>
                <a:ea typeface="Calibri" panose="020F0502020204030204" pitchFamily="34" charset="0"/>
                <a:cs typeface="Times New Roman" panose="02020603050405020304" pitchFamily="18" charset="0"/>
              </a:rPr>
              <a:t>Forhandlinger og avtale</a:t>
            </a:r>
            <a:br>
              <a:rPr lang="nb-NO" sz="4000" dirty="0">
                <a:effectLst/>
                <a:latin typeface="Trebuchet MS" panose="020B0603020202020204" pitchFamily="34" charset="0"/>
                <a:ea typeface="Calibri" panose="020F0502020204030204" pitchFamily="34" charset="0"/>
                <a:cs typeface="Times New Roman" panose="02020603050405020304" pitchFamily="18" charset="0"/>
              </a:rPr>
            </a:br>
            <a:endParaRPr lang="nb-NO" sz="4000" dirty="0"/>
          </a:p>
        </p:txBody>
      </p:sp>
      <p:sp>
        <p:nvSpPr>
          <p:cNvPr id="3" name="Plassholder for innhold 2">
            <a:extLst>
              <a:ext uri="{FF2B5EF4-FFF2-40B4-BE49-F238E27FC236}">
                <a16:creationId xmlns:a16="http://schemas.microsoft.com/office/drawing/2014/main" id="{827D47F0-1000-499A-875E-FB29E31B1748}"/>
              </a:ext>
            </a:extLst>
          </p:cNvPr>
          <p:cNvSpPr>
            <a:spLocks noGrp="1"/>
          </p:cNvSpPr>
          <p:nvPr>
            <p:ph idx="1"/>
          </p:nvPr>
        </p:nvSpPr>
        <p:spPr>
          <a:xfrm>
            <a:off x="838200" y="1500554"/>
            <a:ext cx="10515600" cy="4676409"/>
          </a:xfrm>
        </p:spPr>
        <p:txBody>
          <a:bodyPr>
            <a:noAutofit/>
          </a:bodyPr>
          <a:lstStyle/>
          <a:p>
            <a:pPr>
              <a:lnSpc>
                <a:spcPct val="115000"/>
              </a:lnSpc>
              <a:spcAft>
                <a:spcPts val="1000"/>
              </a:spcAft>
            </a:pPr>
            <a:r>
              <a:rPr lang="nb-NO" sz="2400" dirty="0">
                <a:effectLst/>
                <a:latin typeface="Arial" panose="020B0604020202020204" pitchFamily="34" charset="0"/>
                <a:ea typeface="Calibri" panose="020F0502020204030204" pitchFamily="34" charset="0"/>
                <a:cs typeface="Times New Roman" panose="02020603050405020304" pitchFamily="18" charset="0"/>
              </a:rPr>
              <a:t>Så snart bompengeordningen for en byvekstavtale er vedtatt regionalt, vil saken blir oversendt Vegdirektoratet samtidig med at man ber om at forhandlingene om en byvekstavtale starter opp. </a:t>
            </a:r>
            <a:endParaRPr lang="nb-NO" sz="24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b-NO" sz="2400" dirty="0">
                <a:effectLst/>
                <a:latin typeface="Arial" panose="020B0604020202020204" pitchFamily="34" charset="0"/>
                <a:ea typeface="Calibri" panose="020F0502020204030204" pitchFamily="34" charset="0"/>
                <a:cs typeface="Times New Roman" panose="02020603050405020304" pitchFamily="18" charset="0"/>
              </a:rPr>
              <a:t>Det bør drøftes om man skal be om at bompengeproposisjonen avventer Stortingsbehandling frem til et forhandlingsresultat er klart og godkjent i regionen. Dette for at regionen skal ha tid til å vurdere forhandlingsresultatet før bompengeordningen endelig vedtas i Stortinget.</a:t>
            </a:r>
            <a:endParaRPr lang="nb-NO" sz="24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b-NO" sz="2400" dirty="0">
                <a:effectLst/>
                <a:latin typeface="Arial" panose="020B0604020202020204" pitchFamily="34" charset="0"/>
                <a:ea typeface="Calibri" panose="020F0502020204030204" pitchFamily="34" charset="0"/>
                <a:cs typeface="Times New Roman" panose="02020603050405020304" pitchFamily="18" charset="0"/>
              </a:rPr>
              <a:t>Det er oppnevnt et politisk forhandlingsutvalg i regionen som skal være regionens representanter i forhandlingene. Forhandlingsresultatet skal godkjennes i regionen.</a:t>
            </a:r>
            <a:endParaRPr lang="nb-NO" sz="24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nb-NO" sz="2400" dirty="0"/>
          </a:p>
        </p:txBody>
      </p:sp>
    </p:spTree>
    <p:extLst>
      <p:ext uri="{BB962C8B-B14F-4D97-AF65-F5344CB8AC3E}">
        <p14:creationId xmlns:p14="http://schemas.microsoft.com/office/powerpoint/2010/main" val="424614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619BB0C-55CF-4ADC-8F8A-9FC37BA3308F}"/>
              </a:ext>
            </a:extLst>
          </p:cNvPr>
          <p:cNvSpPr>
            <a:spLocks noGrp="1"/>
          </p:cNvSpPr>
          <p:nvPr>
            <p:ph type="title"/>
          </p:nvPr>
        </p:nvSpPr>
        <p:spPr>
          <a:xfrm>
            <a:off x="398585" y="365125"/>
            <a:ext cx="11476891" cy="1325563"/>
          </a:xfrm>
        </p:spPr>
        <p:txBody>
          <a:bodyPr>
            <a:noAutofit/>
          </a:bodyPr>
          <a:lstStyle/>
          <a:p>
            <a:r>
              <a:rPr lang="nb-NO" sz="3200" dirty="0">
                <a:effectLst/>
                <a:latin typeface="Arial" panose="020B0604020202020204" pitchFamily="34" charset="0"/>
                <a:ea typeface="Calibri" panose="020F0502020204030204" pitchFamily="34" charset="0"/>
                <a:cs typeface="Times New Roman" panose="02020603050405020304" pitchFamily="18" charset="0"/>
              </a:rPr>
              <a:t>Koordinering med bompengeordningen for Gartnerløkka</a:t>
            </a:r>
            <a:br>
              <a:rPr lang="nb-NO" sz="3200" dirty="0">
                <a:effectLst/>
                <a:latin typeface="Trebuchet MS" panose="020B0603020202020204" pitchFamily="34" charset="0"/>
                <a:ea typeface="Calibri" panose="020F0502020204030204" pitchFamily="34" charset="0"/>
                <a:cs typeface="Times New Roman" panose="02020603050405020304" pitchFamily="18" charset="0"/>
              </a:rPr>
            </a:br>
            <a:endParaRPr lang="nb-NO" sz="3200" dirty="0"/>
          </a:p>
        </p:txBody>
      </p:sp>
      <p:sp>
        <p:nvSpPr>
          <p:cNvPr id="3" name="Plassholder for innhold 2">
            <a:extLst>
              <a:ext uri="{FF2B5EF4-FFF2-40B4-BE49-F238E27FC236}">
                <a16:creationId xmlns:a16="http://schemas.microsoft.com/office/drawing/2014/main" id="{C49AB156-153E-4183-8F02-71B79F1603FF}"/>
              </a:ext>
            </a:extLst>
          </p:cNvPr>
          <p:cNvSpPr>
            <a:spLocks noGrp="1"/>
          </p:cNvSpPr>
          <p:nvPr>
            <p:ph idx="1"/>
          </p:nvPr>
        </p:nvSpPr>
        <p:spPr>
          <a:xfrm>
            <a:off x="838200" y="1825625"/>
            <a:ext cx="10515600" cy="4667250"/>
          </a:xfrm>
        </p:spPr>
        <p:txBody>
          <a:bodyPr>
            <a:noAutofit/>
          </a:bodyPr>
          <a:lstStyle/>
          <a:p>
            <a:pPr>
              <a:lnSpc>
                <a:spcPct val="115000"/>
              </a:lnSpc>
              <a:spcAft>
                <a:spcPts val="1000"/>
              </a:spcAft>
            </a:pPr>
            <a:r>
              <a:rPr lang="nb-NO" sz="2000" dirty="0">
                <a:effectLst/>
                <a:latin typeface="Arial" panose="020B0604020202020204" pitchFamily="34" charset="0"/>
                <a:ea typeface="Calibri" panose="020F0502020204030204" pitchFamily="34" charset="0"/>
                <a:cs typeface="Times New Roman" panose="02020603050405020304" pitchFamily="18" charset="0"/>
              </a:rPr>
              <a:t>Det er ventet at bompengeordningen for Gartnerløkka blir vedtatt i Stortinget i nær fremtid. Etter at vedtaket er fattet kan bompengeinnkrevingen starte opp og prosjekt Gartnerløkka kan startes opp.</a:t>
            </a:r>
            <a:endParaRPr lang="nb-NO" sz="20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b-NO" sz="2000" dirty="0">
                <a:effectLst/>
                <a:latin typeface="Arial" panose="020B0604020202020204" pitchFamily="34" charset="0"/>
                <a:ea typeface="Calibri" panose="020F0502020204030204" pitchFamily="34" charset="0"/>
                <a:cs typeface="Times New Roman" panose="02020603050405020304" pitchFamily="18" charset="0"/>
              </a:rPr>
              <a:t>Det er i denne bompengeordningen lagt opp til at det i tillegg til Gartnerløkka skal settes av totalt 315 </a:t>
            </a:r>
            <a:r>
              <a:rPr lang="nb-NO" sz="2000" dirty="0" err="1">
                <a:effectLst/>
                <a:latin typeface="Arial" panose="020B0604020202020204" pitchFamily="34" charset="0"/>
                <a:ea typeface="Calibri" panose="020F0502020204030204" pitchFamily="34" charset="0"/>
                <a:cs typeface="Times New Roman" panose="02020603050405020304" pitchFamily="18" charset="0"/>
              </a:rPr>
              <a:t>mill</a:t>
            </a:r>
            <a:r>
              <a:rPr lang="nb-NO" sz="2000" dirty="0">
                <a:effectLst/>
                <a:latin typeface="Arial" panose="020B0604020202020204" pitchFamily="34" charset="0"/>
                <a:ea typeface="Calibri" panose="020F0502020204030204" pitchFamily="34" charset="0"/>
                <a:cs typeface="Times New Roman" panose="02020603050405020304" pitchFamily="18" charset="0"/>
              </a:rPr>
              <a:t> kr til mindre tiltak utenfor Kristiansand. Over en 15 års periode betyr det om lag 21 </a:t>
            </a:r>
            <a:r>
              <a:rPr lang="nb-NO" sz="2000" dirty="0" err="1">
                <a:effectLst/>
                <a:latin typeface="Arial" panose="020B0604020202020204" pitchFamily="34" charset="0"/>
                <a:ea typeface="Calibri" panose="020F0502020204030204" pitchFamily="34" charset="0"/>
                <a:cs typeface="Times New Roman" panose="02020603050405020304" pitchFamily="18" charset="0"/>
              </a:rPr>
              <a:t>mill</a:t>
            </a:r>
            <a:r>
              <a:rPr lang="nb-NO" sz="2000" dirty="0">
                <a:effectLst/>
                <a:latin typeface="Arial" panose="020B0604020202020204" pitchFamily="34" charset="0"/>
                <a:ea typeface="Calibri" panose="020F0502020204030204" pitchFamily="34" charset="0"/>
                <a:cs typeface="Times New Roman" panose="02020603050405020304" pitchFamily="18" charset="0"/>
              </a:rPr>
              <a:t> kr pr år. Det er naturlig at det er ATP utvalget som beslutter hvilke tiltak som skal gjennomføres fra år til år. Det bør her legges vekt på å prioritere tiltak som er foreslått i porteføljen til byvekstavtalen.</a:t>
            </a:r>
            <a:endParaRPr lang="nb-NO" sz="20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b-NO" sz="2000" dirty="0">
                <a:effectLst/>
                <a:latin typeface="Arial" panose="020B0604020202020204" pitchFamily="34" charset="0"/>
                <a:ea typeface="Calibri" panose="020F0502020204030204" pitchFamily="34" charset="0"/>
                <a:cs typeface="Times New Roman" panose="02020603050405020304" pitchFamily="18" charset="0"/>
              </a:rPr>
              <a:t>Når en byvekstavtale er signert og godkjent, vil bompengeordningen inkludere prosjekt Gartnerløkka og de 315 </a:t>
            </a:r>
            <a:r>
              <a:rPr lang="nb-NO" sz="2000" dirty="0" err="1">
                <a:effectLst/>
                <a:latin typeface="Arial" panose="020B0604020202020204" pitchFamily="34" charset="0"/>
                <a:ea typeface="Calibri" panose="020F0502020204030204" pitchFamily="34" charset="0"/>
                <a:cs typeface="Times New Roman" panose="02020603050405020304" pitchFamily="18" charset="0"/>
              </a:rPr>
              <a:t>mill</a:t>
            </a:r>
            <a:r>
              <a:rPr lang="nb-NO" sz="2000" dirty="0">
                <a:effectLst/>
                <a:latin typeface="Arial" panose="020B0604020202020204" pitchFamily="34" charset="0"/>
                <a:ea typeface="Calibri" panose="020F0502020204030204" pitchFamily="34" charset="0"/>
                <a:cs typeface="Times New Roman" panose="02020603050405020304" pitchFamily="18" charset="0"/>
              </a:rPr>
              <a:t> kr. Byvekstavtalen vil da overta de forpliktelsene som ligger i bompengeordningen for Gartnerløkka. Dette vil også gjelde for belønningsmidlene.   </a:t>
            </a:r>
            <a:endParaRPr lang="nb-NO" sz="2000" dirty="0">
              <a:effectLst/>
              <a:latin typeface="Trebuchet MS" panose="020B0603020202020204" pitchFamily="34" charset="0"/>
              <a:ea typeface="Calibri" panose="020F0502020204030204" pitchFamily="34" charset="0"/>
              <a:cs typeface="Times New Roman" panose="02020603050405020304" pitchFamily="18" charset="0"/>
            </a:endParaRPr>
          </a:p>
          <a:p>
            <a:pPr marL="0" indent="0">
              <a:buNone/>
            </a:pPr>
            <a:endParaRPr lang="nb-NO" sz="2000" dirty="0"/>
          </a:p>
        </p:txBody>
      </p:sp>
    </p:spTree>
    <p:extLst>
      <p:ext uri="{BB962C8B-B14F-4D97-AF65-F5344CB8AC3E}">
        <p14:creationId xmlns:p14="http://schemas.microsoft.com/office/powerpoint/2010/main" val="18491412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776B19B318FC14E97B9E6DBF53BE93D" ma:contentTypeVersion="12" ma:contentTypeDescription="Opprett et nytt dokument." ma:contentTypeScope="" ma:versionID="c5ac523067e84334c1b2abb36a07a88f">
  <xsd:schema xmlns:xsd="http://www.w3.org/2001/XMLSchema" xmlns:xs="http://www.w3.org/2001/XMLSchema" xmlns:p="http://schemas.microsoft.com/office/2006/metadata/properties" xmlns:ns2="52320414-34bd-4c2f-ae2d-ff69ebc84ce6" xmlns:ns3="a3938e04-e355-4c1b-9115-c1625c31b11b" targetNamespace="http://schemas.microsoft.com/office/2006/metadata/properties" ma:root="true" ma:fieldsID="471c9bb67f93595d3d8a7645d3a3efa5" ns2:_="" ns3:_="">
    <xsd:import namespace="52320414-34bd-4c2f-ae2d-ff69ebc84ce6"/>
    <xsd:import namespace="a3938e04-e355-4c1b-9115-c1625c31b11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320414-34bd-4c2f-ae2d-ff69ebc84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938e04-e355-4c1b-9115-c1625c31b11b"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05B0B4-CEBC-4570-8E3D-735F59D0BBB7}"/>
</file>

<file path=customXml/itemProps2.xml><?xml version="1.0" encoding="utf-8"?>
<ds:datastoreItem xmlns:ds="http://schemas.openxmlformats.org/officeDocument/2006/customXml" ds:itemID="{2687A4B9-DD44-4B90-B5AA-1284E314BF6E}"/>
</file>

<file path=customXml/itemProps3.xml><?xml version="1.0" encoding="utf-8"?>
<ds:datastoreItem xmlns:ds="http://schemas.openxmlformats.org/officeDocument/2006/customXml" ds:itemID="{8C307F0E-CEFF-4272-BFB9-CD802DF4F0DD}"/>
</file>

<file path=docProps/app.xml><?xml version="1.0" encoding="utf-8"?>
<Properties xmlns="http://schemas.openxmlformats.org/officeDocument/2006/extended-properties" xmlns:vt="http://schemas.openxmlformats.org/officeDocument/2006/docPropsVTypes">
  <TotalTime>110</TotalTime>
  <Words>620</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Calibri</vt:lpstr>
      <vt:lpstr>Calibri Light</vt:lpstr>
      <vt:lpstr>Trebuchet MS</vt:lpstr>
      <vt:lpstr>Office-tema</vt:lpstr>
      <vt:lpstr>Byvekstavtalen – prosess Region Kristiansand 2021.03.26</vt:lpstr>
      <vt:lpstr>Byvekstavtalen – bompengeordning - prosess </vt:lpstr>
      <vt:lpstr>     Høring - soneavgrensning </vt:lpstr>
      <vt:lpstr>23 mars</vt:lpstr>
      <vt:lpstr>April</vt:lpstr>
      <vt:lpstr>Sept/okt</vt:lpstr>
      <vt:lpstr>Okt</vt:lpstr>
      <vt:lpstr>Forhandlinger og avtale </vt:lpstr>
      <vt:lpstr>Koordinering med bompengeordningen for Gartnerløkka </vt:lpstr>
      <vt:lpstr>Takk for oppmerksomheten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Byvekstavtalen - prosess</dc:title>
  <dc:creator>Drivdal, Jo Viljam</dc:creator>
  <cp:lastModifiedBy>Drivdal, Jo Viljam</cp:lastModifiedBy>
  <cp:revision>5</cp:revision>
  <dcterms:created xsi:type="dcterms:W3CDTF">2021-03-12T13:35:41Z</dcterms:created>
  <dcterms:modified xsi:type="dcterms:W3CDTF">2021-03-24T13:19:48Z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0x0101004776B19B318FC14E97B9E6DBF53BE93D</vt:lpwstr>
  </property>
</Properties>
</file>