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68" r:id="rId5"/>
    <p:sldId id="372" r:id="rId6"/>
    <p:sldId id="367" r:id="rId7"/>
    <p:sldId id="371" r:id="rId8"/>
    <p:sldId id="366" r:id="rId9"/>
    <p:sldId id="373" r:id="rId10"/>
    <p:sldId id="376" r:id="rId11"/>
    <p:sldId id="374" r:id="rId12"/>
    <p:sldId id="370" r:id="rId13"/>
    <p:sldId id="377" r:id="rId14"/>
    <p:sldId id="378" r:id="rId15"/>
    <p:sldId id="381" r:id="rId16"/>
    <p:sldId id="382" r:id="rId17"/>
    <p:sldId id="379" r:id="rId18"/>
    <p:sldId id="380" r:id="rId19"/>
    <p:sldId id="315" r:id="rId20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F77224-BAB6-95A0-71CF-7130C5B46070}" v="679" dt="2021-06-23T12:07:15.824"/>
    <p1510:client id="{BB6982A9-BD4A-2125-A132-8E1A16D7EF48}" v="1" dt="2021-06-13T19:52:13.552"/>
    <p1510:client id="{F49E5134-D39E-4CDD-A873-8B8BA9A775B5}" v="6" dt="2021-06-13T19:56:01.9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67974" autoAdjust="0"/>
  </p:normalViewPr>
  <p:slideViewPr>
    <p:cSldViewPr snapToGrid="0">
      <p:cViewPr varScale="1">
        <p:scale>
          <a:sx n="58" d="100"/>
          <a:sy n="58" d="100"/>
        </p:scale>
        <p:origin x="1632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5EE8B-19FA-47D0-92AA-7CB8CE002BA9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EE4C7-1596-421C-B2E7-884AE66155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58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2EE4C7-1596-421C-B2E7-884AE66155F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159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55C387-D3E5-420E-A827-0DDD132DB9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3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E4C7-1596-421C-B2E7-884AE66155F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831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E4C7-1596-421C-B2E7-884AE66155F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272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E4C7-1596-421C-B2E7-884AE66155F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644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o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2EE4C7-1596-421C-B2E7-884AE66155F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552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EE4C7-1596-421C-B2E7-884AE66155F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80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s/hv bilde hv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nb-NO" dirty="0"/>
              <a:t>Klikk ikonet for å legge til et bilde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0800000" y="360000"/>
            <a:ext cx="824400" cy="417058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b-NO" dirty="0"/>
              <a:t>Sett inn s/</a:t>
            </a:r>
            <a:r>
              <a:rPr lang="nb-NO" dirty="0" err="1"/>
              <a:t>hv</a:t>
            </a:r>
            <a:r>
              <a:rPr lang="nb-NO" dirty="0"/>
              <a:t> logo</a:t>
            </a:r>
          </a:p>
        </p:txBody>
      </p:sp>
      <p:sp>
        <p:nvSpPr>
          <p:cNvPr id="18" name="Plassholder for innhold 17"/>
          <p:cNvSpPr>
            <a:spLocks noGrp="1"/>
          </p:cNvSpPr>
          <p:nvPr>
            <p:ph sz="quarter" idx="13" hasCustomPrompt="1"/>
          </p:nvPr>
        </p:nvSpPr>
        <p:spPr>
          <a:xfrm>
            <a:off x="1290205" y="4021571"/>
            <a:ext cx="5011036" cy="876011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baseline="0">
                <a:ln w="41275" cmpd="sng"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Skriv tekst som skal i blå ramme</a:t>
            </a:r>
          </a:p>
        </p:txBody>
      </p:sp>
    </p:spTree>
    <p:extLst>
      <p:ext uri="{BB962C8B-B14F-4D97-AF65-F5344CB8AC3E}">
        <p14:creationId xmlns:p14="http://schemas.microsoft.com/office/powerpoint/2010/main" val="360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9" y="359999"/>
            <a:ext cx="824400" cy="428491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501F3F4-01EA-48B6-8617-83CE4635C9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413" y="655957"/>
            <a:ext cx="6781275" cy="425871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E09E9EC3-F4E2-4460-98DB-40D4C6AFC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345" y="1517516"/>
            <a:ext cx="10494056" cy="4883285"/>
          </a:xfrm>
        </p:spPr>
        <p:txBody>
          <a:bodyPr lIns="0"/>
          <a:lstStyle>
            <a:lvl1pPr marL="0" indent="0">
              <a:spcAft>
                <a:spcPts val="24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742932" indent="-28574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982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rgbClr val="383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860262" y="4880601"/>
            <a:ext cx="3097772" cy="419056"/>
          </a:xfrm>
        </p:spPr>
        <p:txBody>
          <a:bodyPr l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Skriv inn undertittel</a:t>
            </a:r>
          </a:p>
        </p:txBody>
      </p:sp>
      <p:sp>
        <p:nvSpPr>
          <p:cNvPr id="13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8860262" y="5268921"/>
            <a:ext cx="2926288" cy="907959"/>
          </a:xfrm>
        </p:spPr>
        <p:txBody>
          <a:bodyPr l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4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63217" y="655956"/>
            <a:ext cx="6791472" cy="4258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  <p:sp>
        <p:nvSpPr>
          <p:cNvPr id="1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42904" y="1169619"/>
            <a:ext cx="4590030" cy="1143000"/>
          </a:xfrm>
        </p:spPr>
        <p:txBody>
          <a:bodyPr l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Tekst her: Kakediagrammer skal alltid forklares tekstlig. Hva er det egentlig vi ser i diagrammet? Hva er kilden? Det bør alltid være et ikon eller tekst med på hver del av diagrammet, slik at det ikke kun er farge som skiller dataene fra hverandre. 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360000"/>
            <a:ext cx="824205" cy="4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0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1" y="360000"/>
            <a:ext cx="824225" cy="428400"/>
          </a:xfrm>
          <a:prstGeom prst="rect">
            <a:avLst/>
          </a:prstGeom>
        </p:spPr>
      </p:pic>
      <p:sp>
        <p:nvSpPr>
          <p:cNvPr id="9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59345" y="1517515"/>
            <a:ext cx="10494056" cy="4883285"/>
          </a:xfrm>
        </p:spPr>
        <p:txBody>
          <a:bodyPr lIns="0"/>
          <a:lstStyle>
            <a:lvl1pPr marL="0" indent="0">
              <a:spcAft>
                <a:spcPts val="2400"/>
              </a:spcAft>
              <a:buNone/>
              <a:defRPr sz="20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B8E6EB5F-6452-43E6-B2F1-0B4E97F12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413" y="655956"/>
            <a:ext cx="6781275" cy="4258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</p:spTree>
    <p:extLst>
      <p:ext uri="{BB962C8B-B14F-4D97-AF65-F5344CB8AC3E}">
        <p14:creationId xmlns:p14="http://schemas.microsoft.com/office/powerpoint/2010/main" val="20487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99" y="359999"/>
            <a:ext cx="824400" cy="428490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501F3F4-01EA-48B6-8617-83CE4635C9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413" y="655956"/>
            <a:ext cx="6781275" cy="42587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E09E9EC3-F4E2-4460-98DB-40D4C6AFCF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9345" y="1517515"/>
            <a:ext cx="10494056" cy="4883285"/>
          </a:xfrm>
        </p:spPr>
        <p:txBody>
          <a:bodyPr lIns="0"/>
          <a:lstStyle>
            <a:lvl1pPr marL="0" indent="0">
              <a:spcAft>
                <a:spcPts val="2400"/>
              </a:spcAft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2854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g 2 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73413" y="655956"/>
            <a:ext cx="6781275" cy="4258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  <p:sp>
        <p:nvSpPr>
          <p:cNvPr id="1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31813" y="4930981"/>
            <a:ext cx="5064125" cy="1143000"/>
          </a:xfr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Bildetekst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360000"/>
            <a:ext cx="824400" cy="428491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7557172-064E-4B8E-AFD4-E58C5DA039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1813" y="1900238"/>
            <a:ext cx="5064125" cy="2852737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6C884212-C674-4D30-8824-CCC3BC33D4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038" y="1900238"/>
            <a:ext cx="5074562" cy="2866315"/>
          </a:xfrm>
        </p:spPr>
        <p:txBody>
          <a:bodyPr/>
          <a:lstStyle/>
          <a:p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56E35C8D-8EF0-47C8-8707-6B82C5549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1722" y="4933281"/>
            <a:ext cx="5057193" cy="1143000"/>
          </a:xfr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Bildetekst</a:t>
            </a:r>
          </a:p>
        </p:txBody>
      </p:sp>
    </p:spTree>
    <p:extLst>
      <p:ext uri="{BB962C8B-B14F-4D97-AF65-F5344CB8AC3E}">
        <p14:creationId xmlns:p14="http://schemas.microsoft.com/office/powerpoint/2010/main" val="37195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6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6461" y="3605788"/>
            <a:ext cx="2936875" cy="557213"/>
          </a:xfrm>
        </p:spPr>
        <p:txBody>
          <a:bodyPr lIns="0">
            <a:noAutofit/>
          </a:bodyPr>
          <a:lstStyle>
            <a:lvl1pPr marL="0" indent="0">
              <a:buNone/>
              <a:defRPr sz="1400" b="1" baseline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sted/formål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551611" y="3054487"/>
            <a:ext cx="2936875" cy="63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b-NO" sz="1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Business</a:t>
            </a:r>
            <a:r>
              <a:rPr lang="nb-NO" sz="1400" baseline="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Region Kristiansand</a:t>
            </a:r>
          </a:p>
          <a:p>
            <a:pPr algn="l"/>
            <a:r>
              <a:rPr lang="nb-NO" sz="1400" baseline="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Presentasjon</a:t>
            </a:r>
            <a:endParaRPr lang="nb-NO" sz="14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0305" y="2540001"/>
            <a:ext cx="3832699" cy="2414739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Skriv inn tittel på foredrag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9" y="956450"/>
            <a:ext cx="2515107" cy="130725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3369">
            <a:off x="-289355" y="3451343"/>
            <a:ext cx="10009667" cy="4783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04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616461" y="3605787"/>
            <a:ext cx="2936875" cy="557213"/>
          </a:xfrm>
        </p:spPr>
        <p:txBody>
          <a:bodyPr lIns="0">
            <a:noAutofit/>
          </a:bodyPr>
          <a:lstStyle>
            <a:lvl1pPr marL="0" indent="0">
              <a:buNone/>
              <a:defRPr sz="1400" b="1" baseline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sted/formål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551610" y="3054486"/>
            <a:ext cx="2936875" cy="635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nb-NO" sz="140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Business</a:t>
            </a:r>
            <a:r>
              <a:rPr lang="nb-NO" sz="1400" baseline="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Region Kristiansand</a:t>
            </a:r>
          </a:p>
          <a:p>
            <a:pPr algn="l"/>
            <a:r>
              <a:rPr lang="nb-NO" sz="1400" baseline="0" dirty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Presentasjon</a:t>
            </a:r>
            <a:endParaRPr lang="nb-NO" sz="1400" dirty="0"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0306" y="2540000"/>
            <a:ext cx="3832698" cy="2414739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Skriv inn tittel på foredrag</a:t>
            </a:r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8" y="956449"/>
            <a:ext cx="2515107" cy="1307253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03369">
            <a:off x="-289354" y="3451343"/>
            <a:ext cx="10009666" cy="4783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544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m tekststol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109528" cy="6858000"/>
          </a:xfrm>
          <a:ln w="41275">
            <a:noFill/>
          </a:ln>
          <a:effectLst>
            <a:innerShdw blurRad="203200" dist="762000" dir="3000000">
              <a:schemeClr val="tx2">
                <a:alpha val="46000"/>
              </a:schemeClr>
            </a:inn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8478124" y="1901364"/>
            <a:ext cx="3082774" cy="4252789"/>
          </a:xfrm>
        </p:spPr>
        <p:txBody>
          <a:bodyPr lIns="0"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1" y="359999"/>
            <a:ext cx="824225" cy="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krå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02" y="312703"/>
            <a:ext cx="944597" cy="530711"/>
          </a:xfrm>
          <a:prstGeom prst="rect">
            <a:avLst/>
          </a:prstGeom>
        </p:spPr>
      </p:pic>
      <p:sp>
        <p:nvSpPr>
          <p:cNvPr id="5" name="Plassholder f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53957" y="655957"/>
            <a:ext cx="6800731" cy="42587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453958" y="1851405"/>
            <a:ext cx="3969641" cy="2504027"/>
          </a:xfrm>
        </p:spPr>
        <p:txBody>
          <a:bodyPr lIns="0">
            <a:normAutofit/>
          </a:bodyPr>
          <a:lstStyle>
            <a:lvl1pPr marL="285744" indent="-285744">
              <a:lnSpc>
                <a:spcPts val="1700"/>
              </a:lnSpc>
              <a:buFont typeface="Arial" panose="020B0604020202020204" pitchFamily="34" charset="0"/>
              <a:buChar char="•"/>
              <a:defRPr sz="2000" b="0" baseline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Tekstpunkter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4165084" y="-24939"/>
            <a:ext cx="8026917" cy="6882939"/>
          </a:xfrm>
          <a:custGeom>
            <a:avLst/>
            <a:gdLst>
              <a:gd name="connsiteX0" fmla="*/ 0 w 8065827"/>
              <a:gd name="connsiteY0" fmla="*/ 0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0 w 8065827"/>
              <a:gd name="connsiteY4" fmla="*/ 0 h 6858000"/>
              <a:gd name="connsiteX0" fmla="*/ 4433687 w 8065827"/>
              <a:gd name="connsiteY0" fmla="*/ 3035193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4433687 w 8065827"/>
              <a:gd name="connsiteY4" fmla="*/ 3035193 h 6858000"/>
              <a:gd name="connsiteX0" fmla="*/ 5248194 w 8065827"/>
              <a:gd name="connsiteY0" fmla="*/ 2335946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5248194 w 8065827"/>
              <a:gd name="connsiteY4" fmla="*/ 2335946 h 6858000"/>
              <a:gd name="connsiteX0" fmla="*/ 4472107 w 8065827"/>
              <a:gd name="connsiteY0" fmla="*/ 7684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4472107 w 8065827"/>
              <a:gd name="connsiteY4" fmla="*/ 7684 h 6858000"/>
              <a:gd name="connsiteX0" fmla="*/ 3334870 w 8065827"/>
              <a:gd name="connsiteY0" fmla="*/ 23052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3334870 w 8065827"/>
              <a:gd name="connsiteY4" fmla="*/ 23052 h 6858000"/>
              <a:gd name="connsiteX0" fmla="*/ 3159773 w 8065827"/>
              <a:gd name="connsiteY0" fmla="*/ 0 h 6912487"/>
              <a:gd name="connsiteX1" fmla="*/ 8065827 w 8065827"/>
              <a:gd name="connsiteY1" fmla="*/ 54487 h 6912487"/>
              <a:gd name="connsiteX2" fmla="*/ 8065827 w 8065827"/>
              <a:gd name="connsiteY2" fmla="*/ 6912487 h 6912487"/>
              <a:gd name="connsiteX3" fmla="*/ 0 w 8065827"/>
              <a:gd name="connsiteY3" fmla="*/ 6912487 h 6912487"/>
              <a:gd name="connsiteX4" fmla="*/ 3159773 w 8065827"/>
              <a:gd name="connsiteY4" fmla="*/ 0 h 6912487"/>
              <a:gd name="connsiteX0" fmla="*/ 3120863 w 8026917"/>
              <a:gd name="connsiteY0" fmla="*/ 0 h 6912487"/>
              <a:gd name="connsiteX1" fmla="*/ 8026917 w 8026917"/>
              <a:gd name="connsiteY1" fmla="*/ 54487 h 6912487"/>
              <a:gd name="connsiteX2" fmla="*/ 8026917 w 8026917"/>
              <a:gd name="connsiteY2" fmla="*/ 6912487 h 6912487"/>
              <a:gd name="connsiteX3" fmla="*/ 0 w 8026917"/>
              <a:gd name="connsiteY3" fmla="*/ 6912487 h 6912487"/>
              <a:gd name="connsiteX4" fmla="*/ 3120863 w 8026917"/>
              <a:gd name="connsiteY4" fmla="*/ 0 h 6912487"/>
              <a:gd name="connsiteX0" fmla="*/ 3017102 w 8026917"/>
              <a:gd name="connsiteY0" fmla="*/ 35976 h 6858000"/>
              <a:gd name="connsiteX1" fmla="*/ 8026917 w 8026917"/>
              <a:gd name="connsiteY1" fmla="*/ 0 h 6858000"/>
              <a:gd name="connsiteX2" fmla="*/ 8026917 w 8026917"/>
              <a:gd name="connsiteY2" fmla="*/ 6858000 h 6858000"/>
              <a:gd name="connsiteX3" fmla="*/ 0 w 8026917"/>
              <a:gd name="connsiteY3" fmla="*/ 6858000 h 6858000"/>
              <a:gd name="connsiteX4" fmla="*/ 3017102 w 8026917"/>
              <a:gd name="connsiteY4" fmla="*/ 35976 h 6858000"/>
              <a:gd name="connsiteX0" fmla="*/ 3017102 w 8026917"/>
              <a:gd name="connsiteY0" fmla="*/ 29515 h 6858000"/>
              <a:gd name="connsiteX1" fmla="*/ 8026917 w 8026917"/>
              <a:gd name="connsiteY1" fmla="*/ 0 h 6858000"/>
              <a:gd name="connsiteX2" fmla="*/ 8026917 w 8026917"/>
              <a:gd name="connsiteY2" fmla="*/ 6858000 h 6858000"/>
              <a:gd name="connsiteX3" fmla="*/ 0 w 8026917"/>
              <a:gd name="connsiteY3" fmla="*/ 6858000 h 6858000"/>
              <a:gd name="connsiteX4" fmla="*/ 3017102 w 8026917"/>
              <a:gd name="connsiteY4" fmla="*/ 295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6917" h="6858000">
                <a:moveTo>
                  <a:pt x="3017102" y="29515"/>
                </a:moveTo>
                <a:lnTo>
                  <a:pt x="8026917" y="0"/>
                </a:lnTo>
                <a:lnTo>
                  <a:pt x="8026917" y="6858000"/>
                </a:lnTo>
                <a:lnTo>
                  <a:pt x="0" y="6858000"/>
                </a:lnTo>
                <a:lnTo>
                  <a:pt x="3017102" y="2951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41275"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4" name="Plassholder for bilde 1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0800000" y="360000"/>
            <a:ext cx="824400" cy="417059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b-NO" dirty="0"/>
              <a:t>Sett inn s/</a:t>
            </a:r>
            <a:r>
              <a:rPr lang="nb-NO" dirty="0" err="1"/>
              <a:t>hv</a:t>
            </a:r>
            <a:r>
              <a:rPr lang="nb-NO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266595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krå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301" y="312703"/>
            <a:ext cx="944597" cy="530710"/>
          </a:xfrm>
          <a:prstGeom prst="rect">
            <a:avLst/>
          </a:prstGeom>
        </p:spPr>
      </p:pic>
      <p:sp>
        <p:nvSpPr>
          <p:cNvPr id="5" name="Plassholder f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453957" y="655956"/>
            <a:ext cx="6800731" cy="4258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453957" y="1851404"/>
            <a:ext cx="3969641" cy="2504027"/>
          </a:xfrm>
        </p:spPr>
        <p:txBody>
          <a:bodyPr lIns="0">
            <a:normAutofit/>
          </a:bodyPr>
          <a:lstStyle>
            <a:lvl1pPr marL="285750" indent="-285750">
              <a:lnSpc>
                <a:spcPts val="1700"/>
              </a:lnSpc>
              <a:buFont typeface="Arial" panose="020B0604020202020204" pitchFamily="34" charset="0"/>
              <a:buChar char="•"/>
              <a:defRPr sz="2000" b="0" baseline="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 err="1"/>
              <a:t>Tekstpunkter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4165083" y="-24938"/>
            <a:ext cx="8026917" cy="6882938"/>
          </a:xfrm>
          <a:custGeom>
            <a:avLst/>
            <a:gdLst>
              <a:gd name="connsiteX0" fmla="*/ 0 w 8065827"/>
              <a:gd name="connsiteY0" fmla="*/ 0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0 w 8065827"/>
              <a:gd name="connsiteY4" fmla="*/ 0 h 6858000"/>
              <a:gd name="connsiteX0" fmla="*/ 4433687 w 8065827"/>
              <a:gd name="connsiteY0" fmla="*/ 3035193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4433687 w 8065827"/>
              <a:gd name="connsiteY4" fmla="*/ 3035193 h 6858000"/>
              <a:gd name="connsiteX0" fmla="*/ 5248194 w 8065827"/>
              <a:gd name="connsiteY0" fmla="*/ 2335946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5248194 w 8065827"/>
              <a:gd name="connsiteY4" fmla="*/ 2335946 h 6858000"/>
              <a:gd name="connsiteX0" fmla="*/ 4472107 w 8065827"/>
              <a:gd name="connsiteY0" fmla="*/ 7684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4472107 w 8065827"/>
              <a:gd name="connsiteY4" fmla="*/ 7684 h 6858000"/>
              <a:gd name="connsiteX0" fmla="*/ 3334870 w 8065827"/>
              <a:gd name="connsiteY0" fmla="*/ 23052 h 6858000"/>
              <a:gd name="connsiteX1" fmla="*/ 8065827 w 8065827"/>
              <a:gd name="connsiteY1" fmla="*/ 0 h 6858000"/>
              <a:gd name="connsiteX2" fmla="*/ 8065827 w 8065827"/>
              <a:gd name="connsiteY2" fmla="*/ 6858000 h 6858000"/>
              <a:gd name="connsiteX3" fmla="*/ 0 w 8065827"/>
              <a:gd name="connsiteY3" fmla="*/ 6858000 h 6858000"/>
              <a:gd name="connsiteX4" fmla="*/ 3334870 w 8065827"/>
              <a:gd name="connsiteY4" fmla="*/ 23052 h 6858000"/>
              <a:gd name="connsiteX0" fmla="*/ 3159773 w 8065827"/>
              <a:gd name="connsiteY0" fmla="*/ 0 h 6912487"/>
              <a:gd name="connsiteX1" fmla="*/ 8065827 w 8065827"/>
              <a:gd name="connsiteY1" fmla="*/ 54487 h 6912487"/>
              <a:gd name="connsiteX2" fmla="*/ 8065827 w 8065827"/>
              <a:gd name="connsiteY2" fmla="*/ 6912487 h 6912487"/>
              <a:gd name="connsiteX3" fmla="*/ 0 w 8065827"/>
              <a:gd name="connsiteY3" fmla="*/ 6912487 h 6912487"/>
              <a:gd name="connsiteX4" fmla="*/ 3159773 w 8065827"/>
              <a:gd name="connsiteY4" fmla="*/ 0 h 6912487"/>
              <a:gd name="connsiteX0" fmla="*/ 3120863 w 8026917"/>
              <a:gd name="connsiteY0" fmla="*/ 0 h 6912487"/>
              <a:gd name="connsiteX1" fmla="*/ 8026917 w 8026917"/>
              <a:gd name="connsiteY1" fmla="*/ 54487 h 6912487"/>
              <a:gd name="connsiteX2" fmla="*/ 8026917 w 8026917"/>
              <a:gd name="connsiteY2" fmla="*/ 6912487 h 6912487"/>
              <a:gd name="connsiteX3" fmla="*/ 0 w 8026917"/>
              <a:gd name="connsiteY3" fmla="*/ 6912487 h 6912487"/>
              <a:gd name="connsiteX4" fmla="*/ 3120863 w 8026917"/>
              <a:gd name="connsiteY4" fmla="*/ 0 h 6912487"/>
              <a:gd name="connsiteX0" fmla="*/ 3017102 w 8026917"/>
              <a:gd name="connsiteY0" fmla="*/ 35976 h 6858000"/>
              <a:gd name="connsiteX1" fmla="*/ 8026917 w 8026917"/>
              <a:gd name="connsiteY1" fmla="*/ 0 h 6858000"/>
              <a:gd name="connsiteX2" fmla="*/ 8026917 w 8026917"/>
              <a:gd name="connsiteY2" fmla="*/ 6858000 h 6858000"/>
              <a:gd name="connsiteX3" fmla="*/ 0 w 8026917"/>
              <a:gd name="connsiteY3" fmla="*/ 6858000 h 6858000"/>
              <a:gd name="connsiteX4" fmla="*/ 3017102 w 8026917"/>
              <a:gd name="connsiteY4" fmla="*/ 35976 h 6858000"/>
              <a:gd name="connsiteX0" fmla="*/ 3017102 w 8026917"/>
              <a:gd name="connsiteY0" fmla="*/ 29515 h 6858000"/>
              <a:gd name="connsiteX1" fmla="*/ 8026917 w 8026917"/>
              <a:gd name="connsiteY1" fmla="*/ 0 h 6858000"/>
              <a:gd name="connsiteX2" fmla="*/ 8026917 w 8026917"/>
              <a:gd name="connsiteY2" fmla="*/ 6858000 h 6858000"/>
              <a:gd name="connsiteX3" fmla="*/ 0 w 8026917"/>
              <a:gd name="connsiteY3" fmla="*/ 6858000 h 6858000"/>
              <a:gd name="connsiteX4" fmla="*/ 3017102 w 8026917"/>
              <a:gd name="connsiteY4" fmla="*/ 295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6917" h="6858000">
                <a:moveTo>
                  <a:pt x="3017102" y="29515"/>
                </a:moveTo>
                <a:lnTo>
                  <a:pt x="8026917" y="0"/>
                </a:lnTo>
                <a:lnTo>
                  <a:pt x="8026917" y="6858000"/>
                </a:lnTo>
                <a:lnTo>
                  <a:pt x="0" y="6858000"/>
                </a:lnTo>
                <a:lnTo>
                  <a:pt x="3017102" y="29515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  <a:ln w="41275"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ikonet for å legge til et bilde</a:t>
            </a:r>
          </a:p>
        </p:txBody>
      </p:sp>
      <p:sp>
        <p:nvSpPr>
          <p:cNvPr id="14" name="Plassholder for bilde 1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10800000" y="360000"/>
            <a:ext cx="824400" cy="417058"/>
          </a:xfrm>
        </p:spPr>
        <p:txBody>
          <a:bodyPr>
            <a:no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nb-NO" dirty="0"/>
              <a:t>Sett inn s/</a:t>
            </a:r>
            <a:r>
              <a:rPr lang="nb-NO" dirty="0" err="1"/>
              <a:t>hv</a:t>
            </a:r>
            <a:r>
              <a:rPr lang="nb-NO" dirty="0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2796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860262" y="4880601"/>
            <a:ext cx="3097772" cy="419056"/>
          </a:xfrm>
        </p:spPr>
        <p:txBody>
          <a:bodyPr l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Skriv inn undertittel</a:t>
            </a:r>
          </a:p>
        </p:txBody>
      </p:sp>
      <p:sp>
        <p:nvSpPr>
          <p:cNvPr id="13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8860262" y="5268921"/>
            <a:ext cx="2926288" cy="907959"/>
          </a:xfrm>
        </p:spPr>
        <p:txBody>
          <a:bodyPr l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4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73413" y="655956"/>
            <a:ext cx="6781275" cy="42587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  <p:sp>
        <p:nvSpPr>
          <p:cNvPr id="1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42904" y="1169619"/>
            <a:ext cx="4590030" cy="1143000"/>
          </a:xfrm>
        </p:spPr>
        <p:txBody>
          <a:bodyPr l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Tekst her: Kakediagrammer skal alltid forklares tekstlig. Hva er det egentlig vi ser i diagrammet? Hva er kilden? Det bør alltid være et ikon eller tekst med på hver del av diagrammet, slik at det ikke kun er farge som skiller dataene fra hverandre. 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360000"/>
            <a:ext cx="824400" cy="4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2"/>
            <a:ext cx="12192000" cy="6857999"/>
          </a:xfrm>
          <a:prstGeom prst="rect">
            <a:avLst/>
          </a:prstGeom>
          <a:solidFill>
            <a:srgbClr val="38393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1400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8860263" y="4880601"/>
            <a:ext cx="3097772" cy="419056"/>
          </a:xfrm>
        </p:spPr>
        <p:txBody>
          <a:bodyPr lIns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nb-NO" dirty="0"/>
              <a:t>Skriv inn undertittel</a:t>
            </a:r>
          </a:p>
        </p:txBody>
      </p:sp>
      <p:sp>
        <p:nvSpPr>
          <p:cNvPr id="13" name="Plassholder for tekst 8"/>
          <p:cNvSpPr>
            <a:spLocks noGrp="1"/>
          </p:cNvSpPr>
          <p:nvPr>
            <p:ph type="body" sz="quarter" idx="13"/>
          </p:nvPr>
        </p:nvSpPr>
        <p:spPr>
          <a:xfrm>
            <a:off x="8860263" y="5268922"/>
            <a:ext cx="2926288" cy="907959"/>
          </a:xfrm>
        </p:spPr>
        <p:txBody>
          <a:bodyPr l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14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463217" y="655957"/>
            <a:ext cx="6791472" cy="42587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  <p:sp>
        <p:nvSpPr>
          <p:cNvPr id="1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542905" y="1169619"/>
            <a:ext cx="4590031" cy="1143000"/>
          </a:xfrm>
        </p:spPr>
        <p:txBody>
          <a:bodyPr lIns="0"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Tekst her: Kakediagrammer skal alltid forklares tekstlig. Hva er det egentlig vi ser i diagrammet? Hva er kilden? Det bør alltid være et ikon eller tekst med på hver del av diagrammet, slik at det ikke kun er farge som skiller dataene fra hverandre. 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0" y="360000"/>
            <a:ext cx="824205" cy="42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0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2" y="360000"/>
            <a:ext cx="824225" cy="428400"/>
          </a:xfrm>
          <a:prstGeom prst="rect">
            <a:avLst/>
          </a:prstGeom>
        </p:spPr>
      </p:pic>
      <p:sp>
        <p:nvSpPr>
          <p:cNvPr id="9" name="Plassholder for tekst 2"/>
          <p:cNvSpPr>
            <a:spLocks noGrp="1"/>
          </p:cNvSpPr>
          <p:nvPr>
            <p:ph type="body" sz="quarter" idx="12"/>
          </p:nvPr>
        </p:nvSpPr>
        <p:spPr>
          <a:xfrm>
            <a:off x="559345" y="1517516"/>
            <a:ext cx="10494056" cy="4883285"/>
          </a:xfrm>
        </p:spPr>
        <p:txBody>
          <a:bodyPr lIns="0"/>
          <a:lstStyle>
            <a:lvl1pPr marL="0" indent="0">
              <a:spcAft>
                <a:spcPts val="2400"/>
              </a:spcAft>
              <a:buNone/>
              <a:defRPr sz="20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742932" indent="-285744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5pPr>
            <a:lvl6pPr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B8E6EB5F-6452-43E6-B2F1-0B4E97F12F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413" y="655957"/>
            <a:ext cx="6781275" cy="425871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/SKRIV INN TITTEL (start med /)</a:t>
            </a:r>
          </a:p>
        </p:txBody>
      </p:sp>
    </p:spTree>
    <p:extLst>
      <p:ext uri="{BB962C8B-B14F-4D97-AF65-F5344CB8AC3E}">
        <p14:creationId xmlns:p14="http://schemas.microsoft.com/office/powerpoint/2010/main" val="42463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4F9EB-2CFA-4395-96CD-C65B4219757D}" type="datetimeFigureOut">
              <a:rPr lang="nb-NO" smtClean="0"/>
              <a:t>24.06.2021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409CF-B2B6-48B0-99EB-F95872C3F7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91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736" r:id="rId2"/>
    <p:sldLayoutId id="2147483659" r:id="rId3"/>
    <p:sldLayoutId id="2147483666" r:id="rId4"/>
    <p:sldLayoutId id="2147483738" r:id="rId5"/>
    <p:sldLayoutId id="2147483663" r:id="rId6"/>
    <p:sldLayoutId id="2147483658" r:id="rId7"/>
    <p:sldLayoutId id="2147483740" r:id="rId8"/>
    <p:sldLayoutId id="2147483741" r:id="rId9"/>
    <p:sldLayoutId id="2147483742" r:id="rId10"/>
    <p:sldLayoutId id="2147483670" r:id="rId11"/>
    <p:sldLayoutId id="2147483671" r:id="rId12"/>
    <p:sldLayoutId id="2147483665" r:id="rId13"/>
    <p:sldLayoutId id="2147483672" r:id="rId14"/>
    <p:sldLayoutId id="21474836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tekst 18"/>
          <p:cNvSpPr>
            <a:spLocks noGrp="1"/>
          </p:cNvSpPr>
          <p:nvPr>
            <p:ph type="body" sz="quarter" idx="10"/>
          </p:nvPr>
        </p:nvSpPr>
        <p:spPr>
          <a:xfrm>
            <a:off x="616462" y="3605788"/>
            <a:ext cx="3105533" cy="557213"/>
          </a:xfrm>
        </p:spPr>
        <p:txBody>
          <a:bodyPr vert="horz" lIns="0" tIns="45720" rIns="91440" bIns="45720" rtlCol="0" anchor="t">
            <a:noAutofit/>
          </a:bodyPr>
          <a:lstStyle/>
          <a:p>
            <a:endParaRPr lang="en-US" dirty="0"/>
          </a:p>
          <a:p>
            <a:r>
              <a:rPr lang="en-US" dirty="0">
                <a:latin typeface="Arial"/>
                <a:cs typeface="Arial"/>
              </a:rPr>
              <a:t>2021</a:t>
            </a:r>
            <a:endParaRPr lang="nb-NO" dirty="0"/>
          </a:p>
        </p:txBody>
      </p:sp>
      <p:sp>
        <p:nvSpPr>
          <p:cNvPr id="20" name="Plassholder for tekst 19"/>
          <p:cNvSpPr>
            <a:spLocks noGrp="1"/>
          </p:cNvSpPr>
          <p:nvPr>
            <p:ph type="body" sz="quarter" idx="11"/>
          </p:nvPr>
        </p:nvSpPr>
        <p:spPr>
          <a:xfrm>
            <a:off x="6163054" y="3057585"/>
            <a:ext cx="5708381" cy="24147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600" dirty="0">
                <a:latin typeface="Open Sans Light" panose="020B0306030504020204"/>
                <a:cs typeface="Arial"/>
              </a:rPr>
              <a:t>/ </a:t>
            </a:r>
            <a:r>
              <a:rPr lang="nb-NO" sz="2400" dirty="0">
                <a:latin typeface="Open Sans Light" panose="020B0306030504020204"/>
                <a:cs typeface="Arial"/>
              </a:rPr>
              <a:t>RULLERING AV HANDLINGSPLAN til Strategisk næringsplan for Kristiansandsregionen</a:t>
            </a:r>
            <a:endParaRPr lang="nb-NO" dirty="0">
              <a:latin typeface="Open Sans Light" panose="020B03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44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67407AB-1119-4EB5-A38C-1A1B0381C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519" y="455430"/>
            <a:ext cx="6781275" cy="4258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latin typeface="Open Sans Light"/>
                <a:ea typeface="Open Sans Light"/>
                <a:cs typeface="Arial"/>
              </a:rPr>
              <a:t>/ KOMPETANSE</a:t>
            </a:r>
            <a:endParaRPr lang="nb-NO">
              <a:latin typeface="Open Sans Light"/>
              <a:ea typeface="Open Sans Light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53EA79E0-3F0E-403C-BD06-B482E6733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08634"/>
              </p:ext>
            </p:extLst>
          </p:nvPr>
        </p:nvGraphicFramePr>
        <p:xfrm>
          <a:off x="170447" y="1012660"/>
          <a:ext cx="11562915" cy="575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092">
                  <a:extLst>
                    <a:ext uri="{9D8B030D-6E8A-4147-A177-3AD203B41FA5}">
                      <a16:colId xmlns:a16="http://schemas.microsoft.com/office/drawing/2014/main" val="3438375810"/>
                    </a:ext>
                  </a:extLst>
                </a:gridCol>
                <a:gridCol w="3044092">
                  <a:extLst>
                    <a:ext uri="{9D8B030D-6E8A-4147-A177-3AD203B41FA5}">
                      <a16:colId xmlns:a16="http://schemas.microsoft.com/office/drawing/2014/main" val="1405801714"/>
                    </a:ext>
                  </a:extLst>
                </a:gridCol>
                <a:gridCol w="2013095">
                  <a:extLst>
                    <a:ext uri="{9D8B030D-6E8A-4147-A177-3AD203B41FA5}">
                      <a16:colId xmlns:a16="http://schemas.microsoft.com/office/drawing/2014/main" val="2203048463"/>
                    </a:ext>
                  </a:extLst>
                </a:gridCol>
                <a:gridCol w="1968528">
                  <a:extLst>
                    <a:ext uri="{9D8B030D-6E8A-4147-A177-3AD203B41FA5}">
                      <a16:colId xmlns:a16="http://schemas.microsoft.com/office/drawing/2014/main" val="951859747"/>
                    </a:ext>
                  </a:extLst>
                </a:gridCol>
                <a:gridCol w="1493108">
                  <a:extLst>
                    <a:ext uri="{9D8B030D-6E8A-4147-A177-3AD203B41FA5}">
                      <a16:colId xmlns:a16="http://schemas.microsoft.com/office/drawing/2014/main" val="4047313029"/>
                    </a:ext>
                  </a:extLst>
                </a:gridCol>
              </a:tblGrid>
              <a:tr h="563980"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Tiltak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Konkretisering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Ansvar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Samarbeidspartner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Gjennomføring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417853"/>
                  </a:ext>
                </a:extLst>
              </a:tr>
              <a:tr h="664243">
                <a:tc rowSpan="2"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Være godt vertskap for internasjonal kompetanse og bedriftene i regionen. 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 err="1">
                          <a:effectLst/>
                        </a:rPr>
                        <a:t>Relocation</a:t>
                      </a:r>
                      <a:r>
                        <a:rPr lang="nb-NO" sz="1200" dirty="0">
                          <a:effectLst/>
                        </a:rPr>
                        <a:t> Agder.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err="1"/>
                        <a:t>BRKrs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Partnerbedrifter og kommuner samt Agder fylkeskommune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2021-2024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349020"/>
                  </a:ext>
                </a:extLst>
              </a:tr>
              <a:tr h="62664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Mottakelse internasjonale studenter inkl. </a:t>
                      </a:r>
                      <a:r>
                        <a:rPr lang="nb-NO" sz="1200" dirty="0" err="1"/>
                        <a:t>phd</a:t>
                      </a:r>
                      <a:r>
                        <a:rPr lang="nb-NO" sz="1200" dirty="0"/>
                        <a:t>-studenter.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Kristiansand kommune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Universitet i Agder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Ved hver </a:t>
                      </a:r>
                      <a:r>
                        <a:rPr lang="nb-NO" sz="1200" dirty="0" err="1"/>
                        <a:t>semsterstart</a:t>
                      </a:r>
                      <a:r>
                        <a:rPr lang="nb-NO" sz="1200" dirty="0"/>
                        <a:t> (januar/august)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0594872"/>
                  </a:ext>
                </a:extLst>
              </a:tr>
              <a:tr h="751973">
                <a:tc rowSpan="2"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Sikre bedriftene i regionen relevant kompetanse og sørge for at studentene blir værende i regionen etter endt utdanning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Utvikle prognoser for regionens framtidige kompetansebehov</a:t>
                      </a: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Business Region Kristiansand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Programmet "Flere i arbeid"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2021-2025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976067"/>
                  </a:ext>
                </a:extLst>
              </a:tr>
              <a:tr h="106529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Felles løft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Næringsforeningen i Kristiansandsregionen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Samarbeidsavtale i </a:t>
                      </a:r>
                      <a:r>
                        <a:rPr lang="nb-NO" sz="1200" err="1">
                          <a:effectLst/>
                        </a:rPr>
                        <a:t>Næringsaliansen</a:t>
                      </a:r>
                      <a:r>
                        <a:rPr lang="nb-NO" sz="1200" dirty="0">
                          <a:effectLst/>
                        </a:rPr>
                        <a:t> og Universitetet i Agder Kommunene bidrar der det er hensiktsmessig.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2021-2024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278336"/>
                  </a:ext>
                </a:extLst>
              </a:tr>
              <a:tr h="639177">
                <a:tc rowSpan="4"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Videreutvikle kommunen som arbeidsgiver for å utvikle kompetanse og være attraktiv arbeidsgiver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Sikre at kommunen oppfyller KS-normen om 3 lærlinger per 1000 innbyggere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Personalavdeling i den enkelte kommune?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83904"/>
                  </a:ext>
                </a:extLst>
              </a:tr>
              <a:tr h="46371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err="1">
                          <a:effectLst/>
                        </a:rPr>
                        <a:t>Erfaringdeling</a:t>
                      </a:r>
                      <a:r>
                        <a:rPr lang="nb-NO" sz="1200" dirty="0">
                          <a:effectLst/>
                        </a:rPr>
                        <a:t> og kompetanseheving for ledere med </a:t>
                      </a:r>
                      <a:r>
                        <a:rPr lang="nb-NO" sz="1200" err="1">
                          <a:effectLst/>
                        </a:rPr>
                        <a:t>lærlingansvar</a:t>
                      </a:r>
                      <a:r>
                        <a:rPr lang="nb-NO" sz="1200" dirty="0">
                          <a:effectLst/>
                        </a:rPr>
                        <a:t>?</a:t>
                      </a:r>
                      <a:endParaRPr lang="nb-NO" sz="1200" dirty="0" err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8496386"/>
                  </a:ext>
                </a:extLst>
              </a:tr>
              <a:tr h="45118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Tilstrebe å lyse ut 100 % stillinger</a:t>
                      </a: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Personalavdeling i den enkelte kommune?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6896308"/>
                  </a:ext>
                </a:extLst>
              </a:tr>
              <a:tr h="513848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Tilby praksisplasser for studenter fra flere fagfelt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Næringsnettverket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nb-NO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348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0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20BA49-AFEA-46A6-99F4-EA8C9D1B7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992" y="455430"/>
            <a:ext cx="6781275" cy="4258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latin typeface="Open Sans Light"/>
                <a:ea typeface="Open Sans Light"/>
                <a:cs typeface="Arial"/>
              </a:rPr>
              <a:t>/ INNOVASJON</a:t>
            </a:r>
            <a:endParaRPr lang="nb-NO">
              <a:latin typeface="Open Sans Light"/>
              <a:ea typeface="Open Sans Light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A0C70AB-20B8-4384-A11A-2E3876620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00034"/>
              </p:ext>
            </p:extLst>
          </p:nvPr>
        </p:nvGraphicFramePr>
        <p:xfrm>
          <a:off x="370973" y="1072815"/>
          <a:ext cx="11532953" cy="5635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068">
                  <a:extLst>
                    <a:ext uri="{9D8B030D-6E8A-4147-A177-3AD203B41FA5}">
                      <a16:colId xmlns:a16="http://schemas.microsoft.com/office/drawing/2014/main" val="2946526406"/>
                    </a:ext>
                  </a:extLst>
                </a:gridCol>
                <a:gridCol w="2750166">
                  <a:extLst>
                    <a:ext uri="{9D8B030D-6E8A-4147-A177-3AD203B41FA5}">
                      <a16:colId xmlns:a16="http://schemas.microsoft.com/office/drawing/2014/main" val="3816045391"/>
                    </a:ext>
                  </a:extLst>
                </a:gridCol>
                <a:gridCol w="1962048">
                  <a:extLst>
                    <a:ext uri="{9D8B030D-6E8A-4147-A177-3AD203B41FA5}">
                      <a16:colId xmlns:a16="http://schemas.microsoft.com/office/drawing/2014/main" val="771590263"/>
                    </a:ext>
                  </a:extLst>
                </a:gridCol>
                <a:gridCol w="3639671">
                  <a:extLst>
                    <a:ext uri="{9D8B030D-6E8A-4147-A177-3AD203B41FA5}">
                      <a16:colId xmlns:a16="http://schemas.microsoft.com/office/drawing/2014/main" val="3907123376"/>
                    </a:ext>
                  </a:extLst>
                </a:gridCol>
              </a:tblGrid>
              <a:tr h="350921"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Tiltak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Konkretisering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Ansvar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Samarbeidspartner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564738"/>
                  </a:ext>
                </a:extLst>
              </a:tr>
              <a:tr h="863112">
                <a:tc rowSpan="3"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Tilrettelegge for bedriftsutvikling gjennom utvikling av nye/unge/gryende klynger og nettverk, eks: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Utvikle næringsmuligheter og nasjonal posisjon innenfor havvind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Fremtidens Havvind - Regionalt samhandlingsprosjekt på Agder.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GCE NODE, NHO Agder, Eyde, </a:t>
                      </a:r>
                      <a:r>
                        <a:rPr lang="nb-NO" sz="1200" dirty="0" err="1">
                          <a:effectLst/>
                        </a:rPr>
                        <a:t>UiA</a:t>
                      </a:r>
                      <a:r>
                        <a:rPr lang="nb-NO" sz="1200" dirty="0">
                          <a:effectLst/>
                        </a:rPr>
                        <a:t>, Agder Fylkeskommune, Green Energy Network, Næringsalliansen i Agder, Bedrifter, </a:t>
                      </a:r>
                      <a:r>
                        <a:rPr lang="nb-NO" sz="1200" dirty="0" err="1">
                          <a:effectLst/>
                        </a:rPr>
                        <a:t>BRKrs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8714208"/>
                  </a:ext>
                </a:extLst>
              </a:tr>
              <a:tr h="66393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Utvikle næringsmuligheter og nasjonal posisjon ved bedriftsnettverk digital handel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 err="1"/>
                        <a:t>BRKrs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Styret av nettverket bestående av virksomheter, Agder fylkeskommune, Sørlandet Kompetansefond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222310"/>
                  </a:ext>
                </a:extLst>
              </a:tr>
              <a:tr h="677211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Vindmuligheter: drift av regionalt leverandørnettverk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Vindmuligheter AS</a:t>
                      </a: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Eget styre med involverte bedrifter. Prosjektledelse fra </a:t>
                      </a:r>
                      <a:r>
                        <a:rPr lang="nb-NO" sz="1200" dirty="0" err="1">
                          <a:effectLst/>
                        </a:rPr>
                        <a:t>BrKrs</a:t>
                      </a:r>
                      <a:r>
                        <a:rPr lang="nb-NO" sz="1200" dirty="0">
                          <a:effectLst/>
                        </a:rPr>
                        <a:t>. Birkenes næringsforum, Birkenes kommune og RWE.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4972174"/>
                  </a:ext>
                </a:extLst>
              </a:tr>
              <a:tr h="504589">
                <a:tc rowSpan="5"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Tilrettelegge for bærekraftig utvikling i næringslivet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/>
                        <a:t>Bærekraftig forretningsidekonkurranse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 err="1"/>
                        <a:t>BRKrs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Agder fylkeskommune, Innovasjon Norge, DNB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7052180"/>
                  </a:ext>
                </a:extLst>
              </a:tr>
              <a:tr h="47803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Hydrogensatsing for redusert klimagassutslipp og næringsutvikling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Næringsnettverket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Kommuner, næringsaktører, Agder Fylkeskommune, virkemiddelapparat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9713619"/>
                  </a:ext>
                </a:extLst>
              </a:tr>
              <a:tr h="66393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Videreutvikle bærekraftige og miljøvennlige havner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Kristiansand havn IKS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Kristiansand og Lindesnes kommune, næringsaktører, virkemiddelapparat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19781"/>
                  </a:ext>
                </a:extLst>
              </a:tr>
              <a:tr h="66393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Tilrettelegge for å få lokal mat ut til befolkningen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Næringsnettverket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USUS, Bondelaget, Landbruksenheten, lokalmatprodusenter, Fylkeskommunen, (</a:t>
                      </a:r>
                      <a:r>
                        <a:rPr lang="nb-NO" sz="1200" dirty="0" err="1">
                          <a:effectLst/>
                        </a:rPr>
                        <a:t>Statsforvaltern</a:t>
                      </a:r>
                      <a:r>
                        <a:rPr lang="nb-NO" sz="1200" dirty="0">
                          <a:effectLst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7823431"/>
                  </a:ext>
                </a:extLst>
              </a:tr>
              <a:tr h="770162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Tilrettelegge for økt bruk av lokale råvarer og produkter i lokale storkjøkken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Næringsnettverket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USUS, Bondelaget, Landbruksenheten, lokalmatprodusenter, Fylkeskommunen, (Statsforvalteren)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6047675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9F7764C-77E7-481F-A33C-67D0081535E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4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20BA49-AFEA-46A6-99F4-EA8C9D1B7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992" y="455430"/>
            <a:ext cx="6781275" cy="4258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latin typeface="Open Sans Light"/>
                <a:ea typeface="Open Sans Light"/>
                <a:cs typeface="Arial"/>
              </a:rPr>
              <a:t>/ INNOVASJON</a:t>
            </a:r>
            <a:endParaRPr lang="nb-NO">
              <a:latin typeface="Open Sans Light"/>
              <a:ea typeface="Open Sans Light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A0C70AB-20B8-4384-A11A-2E3876620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796406"/>
              </p:ext>
            </p:extLst>
          </p:nvPr>
        </p:nvGraphicFramePr>
        <p:xfrm>
          <a:off x="319346" y="1183105"/>
          <a:ext cx="11532953" cy="2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068">
                  <a:extLst>
                    <a:ext uri="{9D8B030D-6E8A-4147-A177-3AD203B41FA5}">
                      <a16:colId xmlns:a16="http://schemas.microsoft.com/office/drawing/2014/main" val="2946526406"/>
                    </a:ext>
                  </a:extLst>
                </a:gridCol>
                <a:gridCol w="2750166">
                  <a:extLst>
                    <a:ext uri="{9D8B030D-6E8A-4147-A177-3AD203B41FA5}">
                      <a16:colId xmlns:a16="http://schemas.microsoft.com/office/drawing/2014/main" val="3816045391"/>
                    </a:ext>
                  </a:extLst>
                </a:gridCol>
                <a:gridCol w="1962048">
                  <a:extLst>
                    <a:ext uri="{9D8B030D-6E8A-4147-A177-3AD203B41FA5}">
                      <a16:colId xmlns:a16="http://schemas.microsoft.com/office/drawing/2014/main" val="771590263"/>
                    </a:ext>
                  </a:extLst>
                </a:gridCol>
                <a:gridCol w="3639671">
                  <a:extLst>
                    <a:ext uri="{9D8B030D-6E8A-4147-A177-3AD203B41FA5}">
                      <a16:colId xmlns:a16="http://schemas.microsoft.com/office/drawing/2014/main" val="3907123376"/>
                    </a:ext>
                  </a:extLst>
                </a:gridCol>
              </a:tblGrid>
              <a:tr h="292130"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Tiltak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Konkretisering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Ansvar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Samarbeidspartner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564738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9F7764C-77E7-481F-A33C-67D0081535E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CC662FC5-4879-4C19-92A1-EBE7D10A7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62435"/>
              </p:ext>
            </p:extLst>
          </p:nvPr>
        </p:nvGraphicFramePr>
        <p:xfrm>
          <a:off x="344571" y="1468956"/>
          <a:ext cx="11495358" cy="5387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698">
                  <a:extLst>
                    <a:ext uri="{9D8B030D-6E8A-4147-A177-3AD203B41FA5}">
                      <a16:colId xmlns:a16="http://schemas.microsoft.com/office/drawing/2014/main" val="977620393"/>
                    </a:ext>
                  </a:extLst>
                </a:gridCol>
                <a:gridCol w="2741201">
                  <a:extLst>
                    <a:ext uri="{9D8B030D-6E8A-4147-A177-3AD203B41FA5}">
                      <a16:colId xmlns:a16="http://schemas.microsoft.com/office/drawing/2014/main" val="3573814807"/>
                    </a:ext>
                  </a:extLst>
                </a:gridCol>
                <a:gridCol w="2017796">
                  <a:extLst>
                    <a:ext uri="{9D8B030D-6E8A-4147-A177-3AD203B41FA5}">
                      <a16:colId xmlns:a16="http://schemas.microsoft.com/office/drawing/2014/main" val="1841897834"/>
                    </a:ext>
                  </a:extLst>
                </a:gridCol>
                <a:gridCol w="3565663">
                  <a:extLst>
                    <a:ext uri="{9D8B030D-6E8A-4147-A177-3AD203B41FA5}">
                      <a16:colId xmlns:a16="http://schemas.microsoft.com/office/drawing/2014/main" val="1184779882"/>
                    </a:ext>
                  </a:extLst>
                </a:gridCol>
              </a:tblGrid>
              <a:tr h="243615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3760655977"/>
                  </a:ext>
                </a:extLst>
              </a:tr>
              <a:tr h="576513">
                <a:tc rowSpan="2">
                  <a:txBody>
                    <a:bodyPr/>
                    <a:lstStyle/>
                    <a:p>
                      <a:pPr fontAlgn="ctr"/>
                      <a:r>
                        <a:rPr lang="nb-NO" sz="1200" dirty="0">
                          <a:effectLst/>
                        </a:rPr>
                        <a:t>Bruke kommunens rolle som innkjøper til å påvirke til innovative, klimavennlige løsninger og omstilling til </a:t>
                      </a:r>
                      <a:r>
                        <a:rPr lang="nb-NO" sz="1200" dirty="0" err="1">
                          <a:effectLst/>
                        </a:rPr>
                        <a:t>lavutslippsamfunnet</a:t>
                      </a: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Start off. Innovasjonsprosjekter for å løse kommunale utfordringer (Kristiansand kommune gjennomfører første utlysning).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 err="1">
                          <a:effectLst/>
                        </a:rPr>
                        <a:t>BRKrs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Direktoratet for forvaltning og økonomistyring (DFØ) Digitaliseringsdirektoratet og Nasjonalt  program for leverandør- utvikling. Gründere/entreprenører.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685497846"/>
                  </a:ext>
                </a:extLst>
              </a:tr>
              <a:tr h="55144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Bidra til klimavennlige innkjøp i kommunene ved bruk av konkrete miljøkrav eller bruk av miljø som tildelingskriterium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Innkjøpsansvarlig i den enkelte kommune? Prosjektleder Klimasatsmidler?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Tilpasses den enkelte kommune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4138826500"/>
                  </a:ext>
                </a:extLst>
              </a:tr>
              <a:tr h="616204"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Ta inn entreprenørskap i grunnskolen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Samarbeidsavtaler med Ungt Entreprenørskap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Oppvekst/Næring i den gitte kommune? </a:t>
                      </a:r>
                      <a:endParaRPr lang="nb-NO" sz="12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Ungt entreprenørskap, involverte skoler, lokalt næringsliv, oppvekstnettverk i Region Kristiansand, næringsnettverket.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3035497309"/>
                  </a:ext>
                </a:extLst>
              </a:tr>
              <a:tr h="429910">
                <a:tc rowSpan="5"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Videreutvikle etablerer- og innovasjonsmiljøer og entreprenørskapskultur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Tilrettelegge og videreutvikle regionens førstelinjetjeneste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Kristiansand kommune og Agder fylkeskommune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Etablerersenter i Vest-Agder, øvrige kommuner i regionen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183164224"/>
                  </a:ext>
                </a:extLst>
              </a:tr>
              <a:tr h="60187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Videreutvikle det regionale virkemiddelapparatet og bidra til kapitaltilgang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Næringsnettverket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95873398"/>
                  </a:ext>
                </a:extLst>
              </a:tr>
              <a:tr h="67352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Bidra til å synliggjøre tilbudet for gründere og virksomheter i regionen gjennom bla. Gründer 365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Næringsnettverket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Agder fylkeskommune og regionalt virkemiddelapparat for innovasjon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4181973444"/>
                  </a:ext>
                </a:extLst>
              </a:tr>
              <a:tr h="61620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Støtte opp om kommersialisering av forskning og initiativer fra Universitetet i Agder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Næringsnettverket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Senter for entreprenørskap ved </a:t>
                      </a:r>
                      <a:r>
                        <a:rPr lang="nb-NO" sz="1200" dirty="0" err="1">
                          <a:effectLst/>
                        </a:rPr>
                        <a:t>UiA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1683049077"/>
                  </a:ext>
                </a:extLst>
              </a:tr>
              <a:tr h="630536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Bidra til profesjonalisering og kommersialisering av kreative næringer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 err="1">
                          <a:effectLst/>
                        </a:rPr>
                        <a:t>BRKrs</a:t>
                      </a:r>
                      <a:r>
                        <a:rPr lang="nb-NO" sz="1200" dirty="0">
                          <a:effectLst/>
                        </a:rPr>
                        <a:t>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Kultur, </a:t>
                      </a:r>
                      <a:r>
                        <a:rPr lang="nb-NO" sz="1200" dirty="0" err="1">
                          <a:effectLst/>
                        </a:rPr>
                        <a:t>frivilighet</a:t>
                      </a:r>
                      <a:r>
                        <a:rPr lang="nb-NO" sz="1200" dirty="0">
                          <a:effectLst/>
                        </a:rPr>
                        <a:t>- og innbyggerdialog, Kompetansesentrene, regionalt virkemiddelapparat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417724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7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20BA49-AFEA-46A6-99F4-EA8C9D1B7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992" y="455430"/>
            <a:ext cx="6781275" cy="4258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latin typeface="Open Sans Light"/>
                <a:ea typeface="Open Sans Light"/>
                <a:cs typeface="Arial"/>
              </a:rPr>
              <a:t>/ INNOVASJON</a:t>
            </a:r>
            <a:endParaRPr lang="nb-NO">
              <a:latin typeface="Open Sans Light"/>
              <a:ea typeface="Open Sans Light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A0C70AB-20B8-4384-A11A-2E3876620A64}"/>
              </a:ext>
            </a:extLst>
          </p:cNvPr>
          <p:cNvGraphicFramePr>
            <a:graphicFrameLocks noGrp="1"/>
          </p:cNvGraphicFramePr>
          <p:nvPr/>
        </p:nvGraphicFramePr>
        <p:xfrm>
          <a:off x="319346" y="1183105"/>
          <a:ext cx="11532953" cy="292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068">
                  <a:extLst>
                    <a:ext uri="{9D8B030D-6E8A-4147-A177-3AD203B41FA5}">
                      <a16:colId xmlns:a16="http://schemas.microsoft.com/office/drawing/2014/main" val="2946526406"/>
                    </a:ext>
                  </a:extLst>
                </a:gridCol>
                <a:gridCol w="2750166">
                  <a:extLst>
                    <a:ext uri="{9D8B030D-6E8A-4147-A177-3AD203B41FA5}">
                      <a16:colId xmlns:a16="http://schemas.microsoft.com/office/drawing/2014/main" val="3816045391"/>
                    </a:ext>
                  </a:extLst>
                </a:gridCol>
                <a:gridCol w="1962048">
                  <a:extLst>
                    <a:ext uri="{9D8B030D-6E8A-4147-A177-3AD203B41FA5}">
                      <a16:colId xmlns:a16="http://schemas.microsoft.com/office/drawing/2014/main" val="771590263"/>
                    </a:ext>
                  </a:extLst>
                </a:gridCol>
                <a:gridCol w="3639671">
                  <a:extLst>
                    <a:ext uri="{9D8B030D-6E8A-4147-A177-3AD203B41FA5}">
                      <a16:colId xmlns:a16="http://schemas.microsoft.com/office/drawing/2014/main" val="3907123376"/>
                    </a:ext>
                  </a:extLst>
                </a:gridCol>
              </a:tblGrid>
              <a:tr h="292130"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Tiltak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Konkretisering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Ansvar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200" dirty="0">
                          <a:effectLst/>
                        </a:rPr>
                        <a:t>Samarbeidspartner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2564738"/>
                  </a:ext>
                </a:extLst>
              </a:tr>
            </a:tbl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D9F7764C-77E7-481F-A33C-67D0081535E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A61970C4-1595-44F8-B671-F94EEF2B7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15482"/>
              </p:ext>
            </p:extLst>
          </p:nvPr>
        </p:nvGraphicFramePr>
        <p:xfrm>
          <a:off x="344571" y="1460834"/>
          <a:ext cx="11495359" cy="2642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0698">
                  <a:extLst>
                    <a:ext uri="{9D8B030D-6E8A-4147-A177-3AD203B41FA5}">
                      <a16:colId xmlns:a16="http://schemas.microsoft.com/office/drawing/2014/main" val="2428255113"/>
                    </a:ext>
                  </a:extLst>
                </a:gridCol>
                <a:gridCol w="2741201">
                  <a:extLst>
                    <a:ext uri="{9D8B030D-6E8A-4147-A177-3AD203B41FA5}">
                      <a16:colId xmlns:a16="http://schemas.microsoft.com/office/drawing/2014/main" val="2743285292"/>
                    </a:ext>
                  </a:extLst>
                </a:gridCol>
                <a:gridCol w="2030329">
                  <a:extLst>
                    <a:ext uri="{9D8B030D-6E8A-4147-A177-3AD203B41FA5}">
                      <a16:colId xmlns:a16="http://schemas.microsoft.com/office/drawing/2014/main" val="3443801334"/>
                    </a:ext>
                  </a:extLst>
                </a:gridCol>
                <a:gridCol w="3553131">
                  <a:extLst>
                    <a:ext uri="{9D8B030D-6E8A-4147-A177-3AD203B41FA5}">
                      <a16:colId xmlns:a16="http://schemas.microsoft.com/office/drawing/2014/main" val="43833538"/>
                    </a:ext>
                  </a:extLst>
                </a:gridCol>
              </a:tblGrid>
              <a:tr h="265775">
                <a:tc>
                  <a:txBody>
                    <a:bodyPr/>
                    <a:lstStyle/>
                    <a:p>
                      <a:pPr fontAlgn="t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2252055771"/>
                  </a:ext>
                </a:extLst>
              </a:tr>
              <a:tr h="719155">
                <a:tc rowSpan="4"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Tilrettelegging for prosjekter og samarbeid innen klima og sirkulærøkonomi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Agder symbiose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Agder fylkeskommune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Agder Fylkeskommune, Kristiansand kommune, Arendal kommune, Lister Nyskaping, NCE EYDE, </a:t>
                      </a:r>
                      <a:r>
                        <a:rPr lang="nb-NO" sz="1200" dirty="0" err="1">
                          <a:effectLst/>
                        </a:rPr>
                        <a:t>UiA</a:t>
                      </a:r>
                      <a:endParaRPr lang="nb-NO" sz="1200" dirty="0" err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680829825"/>
                  </a:ext>
                </a:extLst>
              </a:tr>
              <a:tr h="469014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 err="1">
                          <a:effectLst/>
                        </a:rPr>
                        <a:t>ReConcile</a:t>
                      </a:r>
                      <a:r>
                        <a:rPr lang="nb-NO" sz="1200" dirty="0">
                          <a:effectLst/>
                        </a:rPr>
                        <a:t> - energieffektive kommunale bygg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Region Kristiansand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sz="1200" dirty="0">
                          <a:effectLst/>
                        </a:rPr>
                        <a:t>Kristiansand og Birkenes kommune ved </a:t>
                      </a:r>
                      <a:r>
                        <a:rPr lang="nb-NO" sz="1200" dirty="0" err="1">
                          <a:effectLst/>
                        </a:rPr>
                        <a:t>BRKrs</a:t>
                      </a:r>
                      <a:r>
                        <a:rPr lang="nb-NO" sz="1200" dirty="0">
                          <a:effectLst/>
                        </a:rPr>
                        <a:t>, Interreg Europe prosjekt 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val="1778090651"/>
                  </a:ext>
                </a:extLst>
              </a:tr>
              <a:tr h="65662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Utvikle byggeområder med klima –og miljøvennlige løsninger sammen med utbygger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Den enkelte kommune (i KRS: By- og stedsutvikling)?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589000504"/>
                  </a:ext>
                </a:extLst>
              </a:tr>
              <a:tr h="5315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Tilrettelegge for en mer miljøvennlig bygg- og anleggsbransje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Bærekraftsenteret Bølgen? Må avklares med Bølgen!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Kommunene? Andre?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66941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4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85404B5-8EE6-442B-85B8-2ED6CDC41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2755" y="214798"/>
            <a:ext cx="6781275" cy="4258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latin typeface="Open Sans Light"/>
                <a:ea typeface="Open Sans Light"/>
                <a:cs typeface="Arial"/>
              </a:rPr>
              <a:t>/ ATTRAKTIV STORBYREGION</a:t>
            </a:r>
            <a:endParaRPr lang="nb-NO">
              <a:latin typeface="Open Sans Light"/>
              <a:ea typeface="Open Sans Light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880F91A-B064-45C1-BA3D-8CC65EDD7A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68702"/>
              </p:ext>
            </p:extLst>
          </p:nvPr>
        </p:nvGraphicFramePr>
        <p:xfrm>
          <a:off x="210553" y="852236"/>
          <a:ext cx="11607794" cy="602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575">
                  <a:extLst>
                    <a:ext uri="{9D8B030D-6E8A-4147-A177-3AD203B41FA5}">
                      <a16:colId xmlns:a16="http://schemas.microsoft.com/office/drawing/2014/main" val="2987588921"/>
                    </a:ext>
                  </a:extLst>
                </a:gridCol>
                <a:gridCol w="3007893">
                  <a:extLst>
                    <a:ext uri="{9D8B030D-6E8A-4147-A177-3AD203B41FA5}">
                      <a16:colId xmlns:a16="http://schemas.microsoft.com/office/drawing/2014/main" val="3734539929"/>
                    </a:ext>
                  </a:extLst>
                </a:gridCol>
                <a:gridCol w="2331118">
                  <a:extLst>
                    <a:ext uri="{9D8B030D-6E8A-4147-A177-3AD203B41FA5}">
                      <a16:colId xmlns:a16="http://schemas.microsoft.com/office/drawing/2014/main" val="2177461091"/>
                    </a:ext>
                  </a:extLst>
                </a:gridCol>
                <a:gridCol w="3109208">
                  <a:extLst>
                    <a:ext uri="{9D8B030D-6E8A-4147-A177-3AD203B41FA5}">
                      <a16:colId xmlns:a16="http://schemas.microsoft.com/office/drawing/2014/main" val="266340194"/>
                    </a:ext>
                  </a:extLst>
                </a:gridCol>
              </a:tblGrid>
              <a:tr h="225592"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Tiltak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Konkretisering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Ansvar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Samarbeidspartner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092192861"/>
                  </a:ext>
                </a:extLst>
              </a:tr>
              <a:tr h="638175">
                <a:tc rowSpan="3"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Synliggjøre Kristiansandsregionen som en bærekraftig teknologi- og kompetanseregion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Global Impact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Norsk olje &amp; gass, GCE NODE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Norsk olje og gass, NCE EYDE, Sparebanken Sør, GCE NODE, Næringsforeningen og Kristiansand kommune/BRKrs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2296231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TechPoint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Sørveiv Tech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18810200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Synliggjøre arbeidsmuligheter i regionen 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Næringsnettverket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35667655"/>
                  </a:ext>
                </a:extLst>
              </a:tr>
              <a:tr h="361950">
                <a:tc rowSpan="3">
                  <a:txBody>
                    <a:bodyPr/>
                    <a:lstStyle/>
                    <a:p>
                      <a:pPr fontAlgn="ctr"/>
                      <a:r>
                        <a:rPr lang="nb-NO" sz="1100">
                          <a:effectLst/>
                        </a:rPr>
                        <a:t>Tilrettelegge for å gjøre regionen attraktiv for virksomheter og investeringer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Ta en tydelig posisjon knyttet til utredning og tilrettelegge for  næringslivets kraftbehov 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Næringsnettverket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Ager Energi, Statnett, bedrifter i regionen 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575927084"/>
                  </a:ext>
                </a:extLst>
              </a:tr>
              <a:tr h="54292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Pådriver for å klargjøre all infrastruktur for næringsarealene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Næringsnettverket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Ager Energi, Statnett, bedrifter i regionen, Agder fylkeskommune, KNAS, LINA, Ager Energi, Statnett, By- og stedutvikling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796251160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Kartlegge og synliggjøre regionens næringsområder eksempelvis gjennom felles prospekter, arealguiden eller andre kanaler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Næringsnettverket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Ager Energi, Statnett, bedrifter i regionen Agder fylkeskommune, KNAS, LINA, Ager Energi, Statnett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58741450"/>
                  </a:ext>
                </a:extLst>
              </a:tr>
              <a:tr h="361950">
                <a:tc rowSpan="3">
                  <a:txBody>
                    <a:bodyPr/>
                    <a:lstStyle/>
                    <a:p>
                      <a:pPr fontAlgn="ctr"/>
                      <a:r>
                        <a:rPr lang="nb-NO" sz="1100">
                          <a:effectLst/>
                        </a:rPr>
                        <a:t>Tiltrekke og beholde arbeidsplasser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Tilrettelegge og synliggjøre grønne industriklynger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Næringsnettverket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Ager Energi, Statnett, bedrifter i regionen Agder fylkeskommune, KNAS, LINA, Ager Energi, Statnett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348528718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Aktivt jobbe for å tiltrekke og beholde statlige arbeidsplasser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Region Kristiansand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Næringsnettverket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162503441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Kartlegge potensielle virksomheter og aktivt jobbe for nyetableringer i regionen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Næringsnettverket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574218990"/>
                  </a:ext>
                </a:extLst>
              </a:tr>
              <a:tr h="419100">
                <a:tc rowSpan="2"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Videreutvikle Kristiansandsregionen som et attraktivt reisemål for besøkende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Synliggjøre regionens tilbud overfor potensielle besøkende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USUS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Kommunene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816615424"/>
                  </a:ext>
                </a:extLst>
              </a:tr>
              <a:tr h="41910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Undersøke mulighetene knyttet til "kulturturisten"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USUS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Under? SKMU? Palmesus? Cultiva? Sørlandet kompetansefond? Agder fylkeskommune? Kommunene?</a:t>
                      </a:r>
                      <a:endParaRPr lang="nb-NO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036102398"/>
                  </a:ext>
                </a:extLst>
              </a:tr>
              <a:tr h="180975">
                <a:tc rowSpan="3">
                  <a:txBody>
                    <a:bodyPr/>
                    <a:lstStyle/>
                    <a:p>
                      <a:pPr fontAlgn="ctr"/>
                      <a:r>
                        <a:rPr lang="nb-NO" sz="1100">
                          <a:effectLst/>
                        </a:rPr>
                        <a:t>Arbeide aktivt for et ordnet og seriøst arbeidsliv 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Støtte opp om foreningen Fair Play Agder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Fair Play Agder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Prosjektstyre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21709187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Implementere Seriøsitetsbestemmelsene med veileder i egen virksomhet</a:t>
                      </a:r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Enhet i den enkelte kommune?</a:t>
                      </a:r>
                      <a:endParaRPr lang="nb-NO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11972966"/>
                  </a:ext>
                </a:extLst>
              </a:tr>
              <a:tr h="18097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XXX</a:t>
                      </a:r>
                      <a:endParaRPr lang="nb-NO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>
                          <a:effectLst/>
                        </a:rPr>
                        <a:t>Innkjøp?</a:t>
                      </a:r>
                      <a:endParaRPr lang="nb-NO" sz="1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267176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83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D960430-4C39-434E-B023-595478B148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413" y="655956"/>
            <a:ext cx="8596038" cy="4258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latin typeface="Open Sans Light"/>
                <a:ea typeface="Open Sans Light"/>
                <a:cs typeface="Arial"/>
              </a:rPr>
              <a:t>/ INTERNASJONAL KONKURRANSEKRAFT</a:t>
            </a:r>
            <a:endParaRPr lang="nb-NO">
              <a:latin typeface="Open Sans Light"/>
              <a:ea typeface="Open Sans Light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74DEE580-D591-49A3-981D-026E14656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68560"/>
              </p:ext>
            </p:extLst>
          </p:nvPr>
        </p:nvGraphicFramePr>
        <p:xfrm>
          <a:off x="508000" y="1371600"/>
          <a:ext cx="11426651" cy="430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704">
                  <a:extLst>
                    <a:ext uri="{9D8B030D-6E8A-4147-A177-3AD203B41FA5}">
                      <a16:colId xmlns:a16="http://schemas.microsoft.com/office/drawing/2014/main" val="1026475221"/>
                    </a:ext>
                  </a:extLst>
                </a:gridCol>
                <a:gridCol w="4160920">
                  <a:extLst>
                    <a:ext uri="{9D8B030D-6E8A-4147-A177-3AD203B41FA5}">
                      <a16:colId xmlns:a16="http://schemas.microsoft.com/office/drawing/2014/main" val="3911873554"/>
                    </a:ext>
                  </a:extLst>
                </a:gridCol>
                <a:gridCol w="2424944">
                  <a:extLst>
                    <a:ext uri="{9D8B030D-6E8A-4147-A177-3AD203B41FA5}">
                      <a16:colId xmlns:a16="http://schemas.microsoft.com/office/drawing/2014/main" val="875387310"/>
                    </a:ext>
                  </a:extLst>
                </a:gridCol>
                <a:gridCol w="2096083">
                  <a:extLst>
                    <a:ext uri="{9D8B030D-6E8A-4147-A177-3AD203B41FA5}">
                      <a16:colId xmlns:a16="http://schemas.microsoft.com/office/drawing/2014/main" val="1306776145"/>
                    </a:ext>
                  </a:extLst>
                </a:gridCol>
              </a:tblGrid>
              <a:tr h="233243"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Tiltak</a:t>
                      </a:r>
                      <a:endParaRPr lang="nb-NO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Konkretisering</a:t>
                      </a:r>
                      <a:endParaRPr lang="nb-NO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Ansvar</a:t>
                      </a:r>
                      <a:endParaRPr lang="nb-NO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Samarbeidspartner</a:t>
                      </a:r>
                      <a:endParaRPr lang="nb-NO" sz="1200" b="1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34780346"/>
                  </a:ext>
                </a:extLst>
              </a:tr>
              <a:tr h="589967">
                <a:tc rowSpan="3"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Bidra til at regionalt næringsliv deltar i internasjonale samarbeidsprosjekter og forskningsprogrammer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Delta på relevante internasjonale arenaer.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NODE, EYDE, nye klynger/nettverk, </a:t>
                      </a:r>
                      <a:r>
                        <a:rPr lang="nb-NO" sz="1200" dirty="0" err="1">
                          <a:effectLst/>
                        </a:rPr>
                        <a:t>UiA</a:t>
                      </a:r>
                      <a:r>
                        <a:rPr lang="nb-NO" sz="1200" dirty="0">
                          <a:effectLst/>
                        </a:rPr>
                        <a:t>, aktører i næringslivet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986349071"/>
                  </a:ext>
                </a:extLst>
              </a:tr>
              <a:tr h="5213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Synliggjøre og mobilisere til EU-programmer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Sørlandets Europakontor?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Næringslivet, øko-systemet, Business Region Kristiansand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3142038412"/>
                  </a:ext>
                </a:extLst>
              </a:tr>
              <a:tr h="521365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 err="1">
                          <a:effectLst/>
                        </a:rPr>
                        <a:t>Tilgjengliggjøre</a:t>
                      </a:r>
                      <a:r>
                        <a:rPr lang="nb-NO" sz="1200" dirty="0">
                          <a:effectLst/>
                        </a:rPr>
                        <a:t> og koble potensielle prosjektpartnere i EU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Sørlandets Europakontor?</a:t>
                      </a:r>
                      <a:endParaRPr lang="nb-NO" sz="12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Næringslivet, øko-systemet, Business Region Kristiansand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767164565"/>
                  </a:ext>
                </a:extLst>
              </a:tr>
              <a:tr h="589967">
                <a:tc rowSpan="3">
                  <a:txBody>
                    <a:bodyPr/>
                    <a:lstStyle/>
                    <a:p>
                      <a:pPr fontAlgn="ctr"/>
                      <a:r>
                        <a:rPr lang="nb-NO" sz="1200" dirty="0">
                          <a:effectLst/>
                        </a:rPr>
                        <a:t>Bistå med å tilrettelegge for å videreutvikle eksportrettet næringsliv i regionen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Skagerak Business </a:t>
                      </a:r>
                      <a:r>
                        <a:rPr lang="nb-NO" sz="1200" dirty="0" err="1">
                          <a:effectLst/>
                        </a:rPr>
                        <a:t>Summit</a:t>
                      </a:r>
                      <a:endParaRPr lang="nb-NO" sz="1200" dirty="0" err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Business Region Kristiansand, </a:t>
                      </a:r>
                      <a:r>
                        <a:rPr lang="nb-NO" sz="1200" dirty="0" err="1">
                          <a:effectLst/>
                        </a:rPr>
                        <a:t>BusinessAalborg</a:t>
                      </a:r>
                      <a:endParaRPr lang="nb-NO" sz="1200" dirty="0" err="1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Klynger/nettverk, </a:t>
                      </a:r>
                      <a:r>
                        <a:rPr lang="nb-NO" sz="1200" dirty="0" err="1">
                          <a:effectLst/>
                        </a:rPr>
                        <a:t>akademika</a:t>
                      </a:r>
                      <a:r>
                        <a:rPr lang="nb-NO" sz="1200" dirty="0">
                          <a:effectLst/>
                        </a:rPr>
                        <a:t>, øko-systemet, aktører i næringslivet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33205699"/>
                  </a:ext>
                </a:extLst>
              </a:tr>
              <a:tr h="57624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Vise frem gründerselskap med internasjonalt potensiale (</a:t>
                      </a:r>
                      <a:r>
                        <a:rPr lang="nb-NO" sz="1200" dirty="0" err="1">
                          <a:effectLst/>
                        </a:rPr>
                        <a:t>f.eks</a:t>
                      </a:r>
                      <a:r>
                        <a:rPr lang="nb-NO" sz="1200" dirty="0">
                          <a:effectLst/>
                        </a:rPr>
                        <a:t> South by South West, OTC, Qingdao)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Business Region Kristiansand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Klynger/nettverk, </a:t>
                      </a:r>
                      <a:r>
                        <a:rPr lang="nb-NO" sz="1200" dirty="0" err="1">
                          <a:effectLst/>
                        </a:rPr>
                        <a:t>akademika</a:t>
                      </a:r>
                      <a:r>
                        <a:rPr lang="nb-NO" sz="1200" dirty="0">
                          <a:effectLst/>
                        </a:rPr>
                        <a:t>, øko-systemet, aktører i næringslivet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847626873"/>
                  </a:ext>
                </a:extLst>
              </a:tr>
              <a:tr h="589967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Døråpner for internasjonale markeder (</a:t>
                      </a:r>
                      <a:r>
                        <a:rPr lang="nb-NO" sz="1200" dirty="0" err="1">
                          <a:effectLst/>
                        </a:rPr>
                        <a:t>f.eks</a:t>
                      </a:r>
                      <a:r>
                        <a:rPr lang="nb-NO" sz="1200" dirty="0">
                          <a:effectLst/>
                        </a:rPr>
                        <a:t> utvikle eksisterende samarbeid i USA, Kina, Danmark og utvikle nye partnerskap i samarbeid med lokalt næringsliv)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Business Region Kristiansand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Klynger/nettverk, </a:t>
                      </a:r>
                      <a:r>
                        <a:rPr lang="nb-NO" sz="1200" dirty="0" err="1">
                          <a:effectLst/>
                        </a:rPr>
                        <a:t>akademika</a:t>
                      </a:r>
                      <a:r>
                        <a:rPr lang="nb-NO" sz="1200" dirty="0">
                          <a:effectLst/>
                        </a:rPr>
                        <a:t>, øko-systemet, aktører i næringslivet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490882874"/>
                  </a:ext>
                </a:extLst>
              </a:tr>
              <a:tr h="589967"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Vertskap for internasjonale næringsdelegasjoner, bedrifter og bedriftsetableringer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 err="1">
                          <a:effectLst/>
                        </a:rPr>
                        <a:t>BRKrs</a:t>
                      </a:r>
                      <a:r>
                        <a:rPr lang="nb-NO" sz="1200" dirty="0">
                          <a:effectLst/>
                        </a:rPr>
                        <a:t>, næringsnettverket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200" dirty="0">
                          <a:effectLst/>
                        </a:rPr>
                        <a:t>Klynger/nettverk, </a:t>
                      </a:r>
                      <a:r>
                        <a:rPr lang="nb-NO" sz="1200" dirty="0" err="1">
                          <a:effectLst/>
                        </a:rPr>
                        <a:t>akademika</a:t>
                      </a:r>
                      <a:r>
                        <a:rPr lang="nb-NO" sz="1200" dirty="0">
                          <a:effectLst/>
                        </a:rPr>
                        <a:t>, øko-systemet, aktører i næringslivet</a:t>
                      </a:r>
                      <a:endParaRPr lang="nb-NO" sz="12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2404536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1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8024690" y="4240924"/>
            <a:ext cx="3342248" cy="491174"/>
          </a:xfrm>
        </p:spPr>
        <p:txBody>
          <a:bodyPr/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8056179" y="4713890"/>
            <a:ext cx="3783724" cy="156078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20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bilde 4" descr="Et bilde som inneholder natur, utendørs, solnedgang, kyst&#10;&#10;Automatisk generert beskrivelse">
            <a:extLst>
              <a:ext uri="{FF2B5EF4-FFF2-40B4-BE49-F238E27FC236}">
                <a16:creationId xmlns:a16="http://schemas.microsoft.com/office/drawing/2014/main" id="{FF7A123B-6F27-46A3-B7B1-C0B65A15C6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5" r="21835"/>
          <a:stretch>
            <a:fillRect/>
          </a:stretch>
        </p:blipFill>
        <p:spPr>
          <a:xfrm>
            <a:off x="-980661" y="0"/>
            <a:ext cx="8109528" cy="6858000"/>
          </a:xfr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7F5610-BFCA-4B80-A57B-962DFC518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1203" y="1643269"/>
            <a:ext cx="4548762" cy="4616901"/>
          </a:xfrm>
        </p:spPr>
        <p:txBody>
          <a:bodyPr>
            <a:normAutofit/>
          </a:bodyPr>
          <a:lstStyle/>
          <a:p>
            <a:r>
              <a:rPr lang="nb-NO" dirty="0">
                <a:latin typeface="Open Sans Light" panose="020B0306030504020204"/>
              </a:rPr>
              <a:t>Vedtatt i: </a:t>
            </a:r>
          </a:p>
          <a:p>
            <a:r>
              <a:rPr lang="nb-NO" dirty="0">
                <a:latin typeface="Open Sans Light" panose="020B0306030504020204"/>
              </a:rPr>
              <a:t>Bystyret i Lillesand 29.10.2014</a:t>
            </a:r>
          </a:p>
          <a:p>
            <a:r>
              <a:rPr lang="nb-NO" dirty="0">
                <a:latin typeface="Open Sans Light" panose="020B0306030504020204"/>
              </a:rPr>
              <a:t>Kommunestyret i Søgne 30.10.2014</a:t>
            </a:r>
          </a:p>
          <a:p>
            <a:r>
              <a:rPr lang="nb-NO" dirty="0">
                <a:latin typeface="Open Sans Light" panose="020B0306030504020204"/>
              </a:rPr>
              <a:t>Kommunestyret i Birkenes 04.11.2014</a:t>
            </a:r>
          </a:p>
          <a:p>
            <a:r>
              <a:rPr lang="nb-NO" dirty="0">
                <a:latin typeface="Open Sans Light" panose="020B0306030504020204"/>
              </a:rPr>
              <a:t>Kommunestyret i Iveland 06.11.2014</a:t>
            </a:r>
          </a:p>
          <a:p>
            <a:r>
              <a:rPr lang="nb-NO" dirty="0">
                <a:latin typeface="Open Sans Light" panose="020B0306030504020204"/>
              </a:rPr>
              <a:t>Kommunestyret i Vennesla 06.11.2014</a:t>
            </a:r>
          </a:p>
          <a:p>
            <a:r>
              <a:rPr lang="nb-NO" dirty="0">
                <a:latin typeface="Open Sans Light" panose="020B0306030504020204"/>
              </a:rPr>
              <a:t>Kommunestyret i Songdalen 19.11.2014</a:t>
            </a:r>
          </a:p>
          <a:p>
            <a:r>
              <a:rPr lang="nb-NO" dirty="0">
                <a:latin typeface="Open Sans Light" panose="020B0306030504020204"/>
              </a:rPr>
              <a:t>Bystyret i Kristiansand 03.12.2014</a:t>
            </a:r>
            <a:endParaRPr lang="no-NO" dirty="0">
              <a:latin typeface="Open Sans Light" panose="020B0306030504020204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C2D4012-93BB-4292-88E8-85E4B81D0EC4}"/>
              </a:ext>
            </a:extLst>
          </p:cNvPr>
          <p:cNvSpPr txBox="1"/>
          <p:nvPr/>
        </p:nvSpPr>
        <p:spPr>
          <a:xfrm>
            <a:off x="3897621" y="6488668"/>
            <a:ext cx="439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Foto: Landskapsfotografene</a:t>
            </a: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24781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060287\Documents\Utklipp\Strategisk nærings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487043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lassholder for tekst 24">
            <a:extLst>
              <a:ext uri="{FF2B5EF4-FFF2-40B4-BE49-F238E27FC236}">
                <a16:creationId xmlns:a16="http://schemas.microsoft.com/office/drawing/2014/main" id="{4FCC5EC1-44F9-4087-BB3A-6A3A39595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06044" y="975947"/>
            <a:ext cx="3563313" cy="3155379"/>
          </a:xfrm>
        </p:spPr>
        <p:txBody>
          <a:bodyPr>
            <a:normAutofit/>
          </a:bodyPr>
          <a:lstStyle/>
          <a:p>
            <a:r>
              <a:rPr lang="nb-NO" sz="2600" dirty="0">
                <a:latin typeface="Open Sans Light" panose="020B0306030504020204"/>
              </a:rPr>
              <a:t>VISJON</a:t>
            </a:r>
          </a:p>
          <a:p>
            <a:r>
              <a:rPr lang="nb-NO" sz="1700" dirty="0">
                <a:latin typeface="Open Sans Light" panose="020B0306030504020204"/>
              </a:rPr>
              <a:t>Kristiansandsregionen er Norges beste region å bo og arbeide i</a:t>
            </a:r>
          </a:p>
          <a:p>
            <a:endParaRPr lang="nb-NO" sz="1700" dirty="0">
              <a:latin typeface="Open Sans Light" panose="020B0306030504020204"/>
            </a:endParaRPr>
          </a:p>
          <a:p>
            <a:r>
              <a:rPr lang="nb-NO" sz="1700" dirty="0">
                <a:latin typeface="Open Sans Light" panose="020B0306030504020204"/>
              </a:rPr>
              <a:t>Næringsutvikling i Kristiansandsregionen bidrar til vekst og verdiskaping i hele landsdelen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7701" y="2895265"/>
            <a:ext cx="6858001" cy="1067467"/>
          </a:xfrm>
          <a:prstGeom prst="rect">
            <a:avLst/>
          </a:prstGeom>
        </p:spPr>
      </p:pic>
      <p:sp>
        <p:nvSpPr>
          <p:cNvPr id="10" name="Plassholder for bilde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870433" cy="6858000"/>
          </a:xfrm>
        </p:spPr>
      </p:sp>
      <p:sp>
        <p:nvSpPr>
          <p:cNvPr id="13" name="Plassholder for tekst 24">
            <a:extLst>
              <a:ext uri="{FF2B5EF4-FFF2-40B4-BE49-F238E27FC236}">
                <a16:creationId xmlns:a16="http://schemas.microsoft.com/office/drawing/2014/main" id="{4FCC5EC1-44F9-4087-BB3A-6A3A39595A87}"/>
              </a:ext>
            </a:extLst>
          </p:cNvPr>
          <p:cNvSpPr txBox="1">
            <a:spLocks/>
          </p:cNvSpPr>
          <p:nvPr/>
        </p:nvSpPr>
        <p:spPr>
          <a:xfrm>
            <a:off x="5061057" y="4461833"/>
            <a:ext cx="3653287" cy="219052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nb-NO" sz="2600" dirty="0">
                <a:solidFill>
                  <a:srgbClr val="009FDF"/>
                </a:solidFill>
                <a:latin typeface="Open Sans Light" panose="020B0306030504020204"/>
                <a:cs typeface="Arial" panose="020B0604020202020204" pitchFamily="34" charset="0"/>
              </a:rPr>
              <a:t>OVERORDNET MÅL</a:t>
            </a:r>
          </a:p>
          <a:p>
            <a:pPr defTabSz="914377"/>
            <a:r>
              <a:rPr lang="nb-NO" sz="1700" dirty="0">
                <a:solidFill>
                  <a:srgbClr val="009FDF"/>
                </a:solidFill>
                <a:latin typeface="Open Sans Light" panose="020B0306030504020204"/>
                <a:cs typeface="Arial" panose="020B0604020202020204" pitchFamily="34" charset="0"/>
              </a:rPr>
              <a:t>Kristiansandsregionen skal ha høy vekst sammenliknet med øvrige storbyregioner</a:t>
            </a:r>
          </a:p>
        </p:txBody>
      </p:sp>
      <p:sp>
        <p:nvSpPr>
          <p:cNvPr id="14" name="Plassholder for tekst 24">
            <a:extLst>
              <a:ext uri="{FF2B5EF4-FFF2-40B4-BE49-F238E27FC236}">
                <a16:creationId xmlns:a16="http://schemas.microsoft.com/office/drawing/2014/main" id="{4FCC5EC1-44F9-4087-BB3A-6A3A39595A87}"/>
              </a:ext>
            </a:extLst>
          </p:cNvPr>
          <p:cNvSpPr txBox="1">
            <a:spLocks/>
          </p:cNvSpPr>
          <p:nvPr/>
        </p:nvSpPr>
        <p:spPr>
          <a:xfrm>
            <a:off x="8821754" y="976972"/>
            <a:ext cx="3563313" cy="315537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/>
            <a:r>
              <a:rPr lang="nb-NO" sz="2600" dirty="0">
                <a:solidFill>
                  <a:srgbClr val="009FDF"/>
                </a:solidFill>
                <a:latin typeface="Open Sans Light" panose="020B0306030504020204"/>
                <a:cs typeface="Arial" panose="020B0604020202020204" pitchFamily="34" charset="0"/>
              </a:rPr>
              <a:t>SATSINGER</a:t>
            </a:r>
          </a:p>
          <a:p>
            <a:pPr defTabSz="914377"/>
            <a:r>
              <a:rPr lang="nb-NO" sz="1700" dirty="0">
                <a:solidFill>
                  <a:srgbClr val="009FDF"/>
                </a:solidFill>
                <a:latin typeface="Open Sans Light" panose="020B0306030504020204"/>
                <a:cs typeface="Arial" panose="020B0604020202020204" pitchFamily="34" charset="0"/>
              </a:rPr>
              <a:t>/Kompetent</a:t>
            </a:r>
          </a:p>
          <a:p>
            <a:pPr defTabSz="914377"/>
            <a:r>
              <a:rPr lang="nb-NO" sz="1700" dirty="0">
                <a:solidFill>
                  <a:srgbClr val="009FDF"/>
                </a:solidFill>
                <a:latin typeface="Open Sans Light" panose="020B0306030504020204"/>
                <a:cs typeface="Arial" panose="020B0604020202020204" pitchFamily="34" charset="0"/>
              </a:rPr>
              <a:t>/Innovativ</a:t>
            </a:r>
          </a:p>
          <a:p>
            <a:pPr defTabSz="914377"/>
            <a:r>
              <a:rPr lang="nb-NO" sz="1700" dirty="0">
                <a:solidFill>
                  <a:srgbClr val="009FDF"/>
                </a:solidFill>
                <a:latin typeface="Open Sans Light" panose="020B0306030504020204"/>
                <a:cs typeface="Arial" panose="020B0604020202020204" pitchFamily="34" charset="0"/>
              </a:rPr>
              <a:t>/Attraktiv</a:t>
            </a:r>
          </a:p>
          <a:p>
            <a:pPr defTabSz="914377"/>
            <a:r>
              <a:rPr lang="nb-NO" sz="1700" dirty="0">
                <a:solidFill>
                  <a:srgbClr val="009FDF"/>
                </a:solidFill>
                <a:latin typeface="Open Sans Light" panose="020B0306030504020204"/>
                <a:cs typeface="Arial" panose="020B0604020202020204" pitchFamily="34" charset="0"/>
              </a:rPr>
              <a:t>/Internasjonal</a:t>
            </a:r>
          </a:p>
          <a:p>
            <a:pPr defTabSz="914377"/>
            <a:endParaRPr lang="nb-NO" sz="1700" dirty="0">
              <a:solidFill>
                <a:srgbClr val="009FDF"/>
              </a:solidFill>
              <a:latin typeface="Open Sans Light" panose="020B0306030504020204"/>
              <a:cs typeface="Arial" panose="020B0604020202020204" pitchFamily="34" charset="0"/>
            </a:endParaRPr>
          </a:p>
          <a:p>
            <a:pPr defTabSz="914377"/>
            <a:r>
              <a:rPr lang="nb-NO" sz="1700" i="1" dirty="0">
                <a:solidFill>
                  <a:srgbClr val="009FDF"/>
                </a:solidFill>
                <a:latin typeface="Open Sans Light"/>
                <a:cs typeface="Arial"/>
              </a:rPr>
              <a:t>/Transport og infrastruktur</a:t>
            </a:r>
          </a:p>
          <a:p>
            <a:pPr defTabSz="914377"/>
            <a:r>
              <a:rPr lang="nb-NO" sz="1700" i="1" dirty="0">
                <a:solidFill>
                  <a:srgbClr val="009FDF"/>
                </a:solidFill>
                <a:latin typeface="Open Sans Light"/>
                <a:cs typeface="Arial"/>
              </a:rPr>
              <a:t>/Næringsarealer</a:t>
            </a:r>
            <a:endParaRPr lang="nb-NO" sz="1700" i="1" dirty="0">
              <a:solidFill>
                <a:srgbClr val="009FDF"/>
              </a:solidFill>
              <a:latin typeface="Open Sans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D046110-2E7A-4933-8656-4BCD34583D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87E06E-A0D4-4858-8969-310AF69C64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13" y="5087285"/>
            <a:ext cx="5064125" cy="1143000"/>
          </a:xfrm>
        </p:spPr>
        <p:txBody>
          <a:bodyPr>
            <a:normAutofit lnSpcReduction="10000"/>
          </a:bodyPr>
          <a:lstStyle/>
          <a:p>
            <a:r>
              <a:rPr lang="nb-NO" dirty="0">
                <a:latin typeface="Open Sans Light" panose="020B0306030504020204"/>
              </a:rPr>
              <a:t>Handlingsplan for hver av kommunene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Open Sans Light" panose="020B0306030504020204"/>
              </a:rPr>
              <a:t>Felles tiltak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latin typeface="Open Sans Light" panose="020B0306030504020204"/>
              </a:rPr>
              <a:t>Enkelttiltak for hver av kommune</a:t>
            </a:r>
          </a:p>
        </p:txBody>
      </p:sp>
      <p:pic>
        <p:nvPicPr>
          <p:cNvPr id="7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397B502B-6674-4DC0-A7CA-DF595036ADE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1289" b="4121"/>
          <a:stretch/>
        </p:blipFill>
        <p:spPr>
          <a:xfrm>
            <a:off x="531813" y="1208769"/>
            <a:ext cx="4942061" cy="3296733"/>
          </a:xfr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62D1B4FD-6852-4170-A08D-7BE7ED8A34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A264B1A-FFCB-43B2-A34A-91FBD9724D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068FB2-EA8A-4324-829A-22ECD2D0D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415" y="1208769"/>
            <a:ext cx="5564187" cy="372221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5BC7CD8-D0FF-4B5C-81D9-3500DDAD4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73394"/>
            <a:ext cx="5541774" cy="156925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17BA04A-43D2-46D1-833C-65AFBC1D4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213" y="4673394"/>
            <a:ext cx="5555561" cy="28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5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latin typeface="Open Sans Light" panose="020B0306030504020204"/>
                <a:cs typeface="Arial"/>
              </a:rPr>
              <a:t>/ HANDLINGSPLAN 2015-2018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5"/>
          </p:nvPr>
        </p:nvSpPr>
        <p:spPr>
          <a:xfrm>
            <a:off x="453957" y="1731310"/>
            <a:ext cx="4195259" cy="48605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9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Kompetanse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Kompetanseregion Kristiansand, tjenesteutvikling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Inkluderende og </a:t>
            </a:r>
            <a:r>
              <a:rPr lang="nb-NO" sz="1100" dirty="0" err="1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næringsnær</a:t>
            </a: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 læring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Forebygge barn og unges frafall fra utdanning og arbeidsliv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Regionalt samarbeid med </a:t>
            </a:r>
            <a:r>
              <a:rPr lang="nb-NO" sz="1100" dirty="0" err="1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UiA</a:t>
            </a:r>
            <a:endParaRPr lang="nb-NO" sz="1100" dirty="0">
              <a:solidFill>
                <a:srgbClr val="2098D5"/>
              </a:solidFill>
              <a:latin typeface="Open Sans Light" panose="020B0306030504020204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endParaRPr lang="nb-NO" sz="1100" dirty="0">
              <a:solidFill>
                <a:srgbClr val="2098D5"/>
              </a:solidFill>
              <a:latin typeface="Open Sans Light" panose="020B0306030504020204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9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Innovasjon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Identifisere nye bruksområder for teknologi og kompetanse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Bygge gründerkultur og utnytte virkemiddelapparatet bedre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endParaRPr lang="nb-NO" sz="1100" dirty="0">
              <a:solidFill>
                <a:srgbClr val="2098D5"/>
              </a:solidFill>
              <a:latin typeface="Open Sans Light" panose="020B0306030504020204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9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Attraktiv storbyregion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Kompetanseregion Kristiansand, profilering og vertskap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Regionalt reiselivssamarbeid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endParaRPr lang="nb-NO" sz="1100" dirty="0">
              <a:solidFill>
                <a:srgbClr val="2098D5"/>
              </a:solidFill>
              <a:latin typeface="Open Sans Light" panose="020B0306030504020204"/>
              <a:ea typeface="+mn-ea"/>
              <a:cs typeface="+mn-cs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9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Internasjonal konkurranseevne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Ta i bruk Sørlandet Europakontor for hele regionen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Åpne Kristiansands internasjonale nettverk for deltakelse fra knutepunktkommuner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​"/>
            </a:pPr>
            <a:r>
              <a:rPr lang="nb-NO" sz="1100" dirty="0">
                <a:solidFill>
                  <a:srgbClr val="2098D5"/>
                </a:solidFill>
                <a:latin typeface="Open Sans Light" panose="020B0306030504020204"/>
                <a:ea typeface="+mn-ea"/>
                <a:cs typeface="+mn-cs"/>
              </a:rPr>
              <a:t>- Støtte etablering av datalagringssentre og tilgrensende virksomheter</a:t>
            </a:r>
          </a:p>
          <a:p>
            <a:endParaRPr lang="nb-NO" dirty="0">
              <a:solidFill>
                <a:srgbClr val="2098D5"/>
              </a:solidFill>
              <a:latin typeface="Open Sans Light" panose="020B0306030504020204"/>
            </a:endParaRPr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4" b="12054"/>
          <a:stretch>
            <a:fillRect/>
          </a:stretch>
        </p:blipFill>
        <p:spPr/>
      </p:pic>
      <p:pic>
        <p:nvPicPr>
          <p:cNvPr id="13" name="Plassholder for bilde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t="-236" r="13709" b="236"/>
          <a:stretch/>
        </p:blipFill>
        <p:spPr/>
      </p:pic>
      <p:sp>
        <p:nvSpPr>
          <p:cNvPr id="14" name="TekstSylinder 13"/>
          <p:cNvSpPr txBox="1"/>
          <p:nvPr/>
        </p:nvSpPr>
        <p:spPr>
          <a:xfrm>
            <a:off x="9672320" y="6461761"/>
            <a:ext cx="2519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Photo: Anders Martinsen Fotografer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17FFBD6-5F25-4DD6-A5FC-9B2308E9D3DC}"/>
              </a:ext>
            </a:extLst>
          </p:cNvPr>
          <p:cNvSpPr txBox="1"/>
          <p:nvPr/>
        </p:nvSpPr>
        <p:spPr>
          <a:xfrm>
            <a:off x="351559" y="1312719"/>
            <a:ext cx="27431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2000" dirty="0"/>
              <a:t>FELLES TILTAK</a:t>
            </a:r>
          </a:p>
        </p:txBody>
      </p:sp>
    </p:spTree>
    <p:extLst>
      <p:ext uri="{BB962C8B-B14F-4D97-AF65-F5344CB8AC3E}">
        <p14:creationId xmlns:p14="http://schemas.microsoft.com/office/powerpoint/2010/main" val="256143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9670B43-5F15-4036-AD2D-C0663F4E2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latin typeface="Open Sans (Brødtekst)"/>
              </a:rPr>
              <a:t>/ BILDET HAR ENDRET SEG SIDEN SIST</a:t>
            </a:r>
            <a:endParaRPr lang="no-NO" dirty="0">
              <a:latin typeface="Open Sans (Brødtekst)"/>
            </a:endParaRP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23E2E18-7689-4F5E-9614-662C19481E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412" y="5715000"/>
            <a:ext cx="4417468" cy="1143000"/>
          </a:xfrm>
        </p:spPr>
        <p:txBody>
          <a:bodyPr>
            <a:normAutofit/>
          </a:bodyPr>
          <a:lstStyle/>
          <a:p>
            <a:r>
              <a:rPr lang="nb-NO" dirty="0">
                <a:latin typeface="Open Sans (Brødtekst)"/>
              </a:rPr>
              <a:t>2015-2018</a:t>
            </a:r>
          </a:p>
          <a:p>
            <a:r>
              <a:rPr lang="nb-NO" dirty="0">
                <a:latin typeface="Open Sans (Brødtekst)"/>
              </a:rPr>
              <a:t>2015: 3 kommuner, 3 handlingsplaner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97156BB-EABE-4D92-B555-6CEEEC642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61" y="1791823"/>
            <a:ext cx="3530371" cy="206483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1AAC3D6-C9DF-4AD4-9C96-DB68F98B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373" y="2409416"/>
            <a:ext cx="3530371" cy="207406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71245ED-720D-4853-8161-83BFC6059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23" y="3446446"/>
            <a:ext cx="3530371" cy="205833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4433A54C-2E01-47F8-9101-63E6F7036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541" y="1791822"/>
            <a:ext cx="2410239" cy="3419061"/>
          </a:xfrm>
          <a:prstGeom prst="rect">
            <a:avLst/>
          </a:prstGeom>
        </p:spPr>
      </p:pic>
      <p:sp>
        <p:nvSpPr>
          <p:cNvPr id="11" name="Plassholder for tekst 5">
            <a:extLst>
              <a:ext uri="{FF2B5EF4-FFF2-40B4-BE49-F238E27FC236}">
                <a16:creationId xmlns:a16="http://schemas.microsoft.com/office/drawing/2014/main" id="{4ECDE9BE-8814-41D7-A97B-4B5A1F6289E6}"/>
              </a:ext>
            </a:extLst>
          </p:cNvPr>
          <p:cNvSpPr txBox="1">
            <a:spLocks/>
          </p:cNvSpPr>
          <p:nvPr/>
        </p:nvSpPr>
        <p:spPr>
          <a:xfrm>
            <a:off x="5231541" y="5715000"/>
            <a:ext cx="3279183" cy="1143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latin typeface="Open Sans (Brødtekst)"/>
              </a:rPr>
              <a:t>Kommuneplanens samfunnsdel vedtatt september 2020</a:t>
            </a:r>
            <a:endParaRPr lang="no-NO" dirty="0">
              <a:latin typeface="Open Sans (Brødtekst)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A245EFE9-F684-42C6-860C-EAFFAA6EED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43577" y="1791822"/>
            <a:ext cx="3530371" cy="2064839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6D08658-C55D-484B-852B-FBBEE49B71B4}"/>
              </a:ext>
            </a:extLst>
          </p:cNvPr>
          <p:cNvSpPr txBox="1"/>
          <p:nvPr/>
        </p:nvSpPr>
        <p:spPr>
          <a:xfrm>
            <a:off x="8343577" y="1821105"/>
            <a:ext cx="307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Handlingsplan for Kristiansand kommune</a:t>
            </a:r>
            <a:endParaRPr lang="no-NO" dirty="0">
              <a:solidFill>
                <a:schemeClr val="bg1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A3DF7C39-97F8-4616-AC49-71C3C1B55383}"/>
              </a:ext>
            </a:extLst>
          </p:cNvPr>
          <p:cNvSpPr txBox="1"/>
          <p:nvPr/>
        </p:nvSpPr>
        <p:spPr>
          <a:xfrm>
            <a:off x="8343577" y="3132020"/>
            <a:ext cx="140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2021-2024</a:t>
            </a:r>
            <a:endParaRPr lang="no-NO" dirty="0">
              <a:solidFill>
                <a:schemeClr val="bg1"/>
              </a:solidFill>
            </a:endParaRPr>
          </a:p>
        </p:txBody>
      </p:sp>
      <p:pic>
        <p:nvPicPr>
          <p:cNvPr id="1026" name="Picture 2" descr="Bilderesultater for region kristiansand logo">
            <a:extLst>
              <a:ext uri="{FF2B5EF4-FFF2-40B4-BE49-F238E27FC236}">
                <a16:creationId xmlns:a16="http://schemas.microsoft.com/office/drawing/2014/main" id="{AD7B9C84-2E0B-412C-86F0-E72052FC4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77" y="4360779"/>
            <a:ext cx="3691628" cy="7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lassholder for tekst 5">
            <a:extLst>
              <a:ext uri="{FF2B5EF4-FFF2-40B4-BE49-F238E27FC236}">
                <a16:creationId xmlns:a16="http://schemas.microsoft.com/office/drawing/2014/main" id="{C69D7076-98FE-4672-A8E1-7B7C49930947}"/>
              </a:ext>
            </a:extLst>
          </p:cNvPr>
          <p:cNvSpPr txBox="1">
            <a:spLocks/>
          </p:cNvSpPr>
          <p:nvPr/>
        </p:nvSpPr>
        <p:spPr>
          <a:xfrm>
            <a:off x="8343577" y="5715000"/>
            <a:ext cx="3848423" cy="1143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>
                <a:latin typeface="Open Sans (Brødtekst)"/>
              </a:rPr>
              <a:t>2021: 1 kommune, 1 handlingsplan</a:t>
            </a:r>
          </a:p>
          <a:p>
            <a:r>
              <a:rPr lang="nb-NO" dirty="0">
                <a:latin typeface="Open Sans (Brødtekst)"/>
              </a:rPr>
              <a:t>&lt; Region Kristiansand</a:t>
            </a:r>
            <a:endParaRPr lang="no-NO" dirty="0">
              <a:latin typeface="Open Sans (Brødtekst)"/>
            </a:endParaRPr>
          </a:p>
        </p:txBody>
      </p:sp>
    </p:spTree>
    <p:extLst>
      <p:ext uri="{BB962C8B-B14F-4D97-AF65-F5344CB8AC3E}">
        <p14:creationId xmlns:p14="http://schemas.microsoft.com/office/powerpoint/2010/main" val="290287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CCA35C0-CEDE-4E52-A8FD-83970F4A3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>
                <a:latin typeface="Open Sans (Brødtekst)"/>
              </a:rPr>
              <a:t>/ EKSTERN MEDVIRKNING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F8D023B-C09E-4D96-8782-B1CC15EC3B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813" y="1900238"/>
            <a:ext cx="5325648" cy="4818614"/>
          </a:xfrm>
        </p:spPr>
        <p:txBody>
          <a:bodyPr>
            <a:normAutofit/>
          </a:bodyPr>
          <a:lstStyle/>
          <a:p>
            <a:pPr fontAlgn="base"/>
            <a:r>
              <a:rPr lang="nb-NO" dirty="0">
                <a:latin typeface="Open Sans (Brødtekst)"/>
              </a:rPr>
              <a:t>27.09.19 – Oppstartsmøte</a:t>
            </a:r>
            <a:r>
              <a:rPr lang="en-US" dirty="0">
                <a:latin typeface="Open Sans (Brødtekst)"/>
              </a:rPr>
              <a:t>​</a:t>
            </a:r>
          </a:p>
          <a:p>
            <a:pPr fontAlgn="base"/>
            <a:r>
              <a:rPr lang="nb-NO" dirty="0">
                <a:latin typeface="Open Sans (Brødtekst)"/>
              </a:rPr>
              <a:t>05.11.19 – U40, vår by, vår fremtid</a:t>
            </a:r>
            <a:r>
              <a:rPr lang="en-US" dirty="0">
                <a:latin typeface="Open Sans (Brødtekst)"/>
              </a:rPr>
              <a:t>​</a:t>
            </a:r>
          </a:p>
          <a:p>
            <a:pPr fontAlgn="base"/>
            <a:r>
              <a:rPr lang="nb-NO" dirty="0">
                <a:latin typeface="Open Sans (Brødtekst)"/>
              </a:rPr>
              <a:t>06.12.19 – Medlemsmøte Næringsforeningen i Kristiansandsregionen</a:t>
            </a:r>
            <a:r>
              <a:rPr lang="en-US" dirty="0">
                <a:latin typeface="Open Sans (Brødtekst)"/>
              </a:rPr>
              <a:t>​</a:t>
            </a:r>
          </a:p>
          <a:p>
            <a:pPr fontAlgn="base"/>
            <a:r>
              <a:rPr lang="nb-NO" dirty="0">
                <a:latin typeface="Open Sans (Brødtekst)"/>
              </a:rPr>
              <a:t>08.01.20 – </a:t>
            </a:r>
            <a:r>
              <a:rPr lang="nb-NO" dirty="0" err="1">
                <a:latin typeface="Open Sans (Brødtekst)"/>
              </a:rPr>
              <a:t>Innspillsmøte</a:t>
            </a:r>
            <a:r>
              <a:rPr lang="nb-NO" dirty="0">
                <a:latin typeface="Open Sans (Brødtekst)"/>
              </a:rPr>
              <a:t> handel og service</a:t>
            </a:r>
            <a:r>
              <a:rPr lang="en-US" dirty="0">
                <a:latin typeface="Open Sans (Brødtekst)"/>
              </a:rPr>
              <a:t>​</a:t>
            </a:r>
          </a:p>
          <a:p>
            <a:pPr fontAlgn="base"/>
            <a:r>
              <a:rPr lang="nb-NO" dirty="0">
                <a:latin typeface="Open Sans (Brødtekst)"/>
              </a:rPr>
              <a:t>09.01.20 – Bedriftsmøte i Søgne</a:t>
            </a:r>
            <a:r>
              <a:rPr lang="en-US" dirty="0">
                <a:latin typeface="Open Sans (Brødtekst)"/>
              </a:rPr>
              <a:t>​</a:t>
            </a:r>
          </a:p>
          <a:p>
            <a:pPr fontAlgn="base"/>
            <a:r>
              <a:rPr lang="nb-NO" dirty="0">
                <a:latin typeface="Open Sans (Brødtekst)"/>
              </a:rPr>
              <a:t>14.01.20 – </a:t>
            </a:r>
            <a:r>
              <a:rPr lang="nb-NO" dirty="0" err="1">
                <a:latin typeface="Open Sans (Brødtekst)"/>
              </a:rPr>
              <a:t>Innspillsmøte</a:t>
            </a:r>
            <a:r>
              <a:rPr lang="nb-NO" dirty="0">
                <a:latin typeface="Open Sans (Brødtekst)"/>
              </a:rPr>
              <a:t> reise- og opplevelsesnæringen</a:t>
            </a:r>
            <a:r>
              <a:rPr lang="en-US" dirty="0">
                <a:latin typeface="Open Sans (Brødtekst)"/>
              </a:rPr>
              <a:t>​</a:t>
            </a:r>
          </a:p>
          <a:p>
            <a:pPr fontAlgn="base"/>
            <a:r>
              <a:rPr lang="nb-NO" dirty="0">
                <a:latin typeface="Open Sans (Brødtekst)"/>
              </a:rPr>
              <a:t>16.01.20 – Bedriftsmøte </a:t>
            </a:r>
            <a:r>
              <a:rPr lang="nb-NO" dirty="0" err="1">
                <a:latin typeface="Open Sans (Brødtekst)"/>
              </a:rPr>
              <a:t>Mjåvann</a:t>
            </a:r>
            <a:r>
              <a:rPr lang="nb-NO" dirty="0">
                <a:latin typeface="Open Sans (Brødtekst)"/>
              </a:rPr>
              <a:t>​</a:t>
            </a:r>
          </a:p>
          <a:p>
            <a:pPr fontAlgn="base"/>
            <a:r>
              <a:rPr lang="nb-NO" dirty="0">
                <a:latin typeface="Open Sans (Brødtekst)"/>
              </a:rPr>
              <a:t>23.01.20 – </a:t>
            </a:r>
            <a:r>
              <a:rPr lang="nb-NO" dirty="0" err="1">
                <a:latin typeface="Open Sans (Brødtekst)"/>
              </a:rPr>
              <a:t>Innspillsmøte</a:t>
            </a:r>
            <a:r>
              <a:rPr lang="nb-NO" dirty="0">
                <a:latin typeface="Open Sans (Brødtekst)"/>
              </a:rPr>
              <a:t> fiskeri</a:t>
            </a:r>
            <a:r>
              <a:rPr lang="en-US" dirty="0">
                <a:latin typeface="Open Sans (Brødtekst)"/>
              </a:rPr>
              <a:t>​</a:t>
            </a:r>
          </a:p>
          <a:p>
            <a:pPr fontAlgn="base"/>
            <a:r>
              <a:rPr lang="nb-NO" dirty="0">
                <a:latin typeface="Open Sans (Brødtekst)"/>
              </a:rPr>
              <a:t>28.01.20 – </a:t>
            </a:r>
            <a:r>
              <a:rPr lang="nb-NO" dirty="0" err="1">
                <a:latin typeface="Open Sans (Brødtekst)"/>
              </a:rPr>
              <a:t>Innspillsmøte</a:t>
            </a:r>
            <a:r>
              <a:rPr lang="nb-NO" dirty="0">
                <a:latin typeface="Open Sans (Brødtekst)"/>
              </a:rPr>
              <a:t> landbruk</a:t>
            </a:r>
            <a:endParaRPr lang="en-US" dirty="0">
              <a:latin typeface="Open Sans (Brødtekst)"/>
            </a:endParaRPr>
          </a:p>
          <a:p>
            <a:endParaRPr lang="nb-NO" dirty="0">
              <a:latin typeface="Open Sans (Brødtekst)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430BA4-22C4-4B55-BC33-E7D5586EE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919" y="1900238"/>
            <a:ext cx="5727819" cy="43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8EB804-BCEF-4D37-9AB4-8667A709D6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412" y="655956"/>
            <a:ext cx="10380117" cy="682514"/>
          </a:xfrm>
        </p:spPr>
        <p:txBody>
          <a:bodyPr>
            <a:normAutofit fontScale="92500"/>
          </a:bodyPr>
          <a:lstStyle/>
          <a:p>
            <a:r>
              <a:rPr lang="nb-NO" dirty="0">
                <a:latin typeface="Open Sans (Brødtekst)"/>
              </a:rPr>
              <a:t>/ INNSPILLSMØTER OG GJENNOMGANG AV GJELDENDE PLANER</a:t>
            </a:r>
            <a:endParaRPr lang="no-NO" dirty="0">
              <a:latin typeface="Open Sans (Brødtekst)"/>
            </a:endParaRP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6BC57FE-E3D7-457B-9D40-D2AEC701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85768"/>
              </p:ext>
            </p:extLst>
          </p:nvPr>
        </p:nvGraphicFramePr>
        <p:xfrm>
          <a:off x="473413" y="1517513"/>
          <a:ext cx="10857197" cy="5095320"/>
        </p:xfrm>
        <a:graphic>
          <a:graphicData uri="http://schemas.openxmlformats.org/drawingml/2006/table">
            <a:tbl>
              <a:tblPr/>
              <a:tblGrid>
                <a:gridCol w="7575967">
                  <a:extLst>
                    <a:ext uri="{9D8B030D-6E8A-4147-A177-3AD203B41FA5}">
                      <a16:colId xmlns:a16="http://schemas.microsoft.com/office/drawing/2014/main" val="1177976617"/>
                    </a:ext>
                  </a:extLst>
                </a:gridCol>
                <a:gridCol w="1292222">
                  <a:extLst>
                    <a:ext uri="{9D8B030D-6E8A-4147-A177-3AD203B41FA5}">
                      <a16:colId xmlns:a16="http://schemas.microsoft.com/office/drawing/2014/main" val="1452980927"/>
                    </a:ext>
                  </a:extLst>
                </a:gridCol>
                <a:gridCol w="1989008">
                  <a:extLst>
                    <a:ext uri="{9D8B030D-6E8A-4147-A177-3AD203B41FA5}">
                      <a16:colId xmlns:a16="http://schemas.microsoft.com/office/drawing/2014/main" val="1532955997"/>
                    </a:ext>
                  </a:extLst>
                </a:gridCol>
              </a:tblGrid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Tiltak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Samarbeidspartnere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Referanse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209192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Koble studenter og næringsliv, Felles løft? Praksis? Oppgavesamarbeid. beholde studentene etterpå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Innspillsmøte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592886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 muligheter for alle til å søke arbeid, åpne ansettelser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Innspillsmøte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471487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2.2.Studentene føler tilknytning til regionen og ønsker å bli værende etter endt utdanning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Handlingsplan Universitetsby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0647325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2.4.Kristiansand er en internasjonal universitetsby (Invitere internasjonale ph.d studenter til velkomstmøtene på rådhuset )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Handlingsplan Universitetsby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001744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Posisjonere Agder som en region som er sterk i praktisk bruk av kunstig intelligens.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Regionplan Agder 2030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020730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Jobbe målrettet for heltidskultur og likestilt arbeidsliv.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Regionplan Agder 2030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754216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Sikre målrettet arbeid for høyere deltagelse i utdanning og arbeidsliv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Kommuneplanens samfunnsdel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511785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Samarbeide systematisk og koordinert med næringslivet og utdanningsinstitusjoner om kompetansebehov. 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Kommuneplanens samfunnsdel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850251"/>
                  </a:ext>
                </a:extLst>
              </a:tr>
              <a:tr h="509532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Prognoser for fremtidig kompetanse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o-N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Oppgaveutvalget</a:t>
                      </a:r>
                    </a:p>
                  </a:txBody>
                  <a:tcPr marL="7362" marR="7362" marT="7362" marB="4417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596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21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1BBB042-9B7D-4700-AA4E-A73F084181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D22A0C8-8758-4B94-AB26-1BB4FADD9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>
                <a:latin typeface="Open Sans (Brødtekst)"/>
                <a:cs typeface="Arial"/>
              </a:rPr>
              <a:t>/ EKSEMPEL</a:t>
            </a:r>
            <a:endParaRPr lang="nb-NO" dirty="0">
              <a:latin typeface="Open Sans (Brødtekst)"/>
            </a:endParaRP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57D320F-A02E-4233-8D55-BBE00BC34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89637"/>
              </p:ext>
            </p:extLst>
          </p:nvPr>
        </p:nvGraphicFramePr>
        <p:xfrm>
          <a:off x="473413" y="1081828"/>
          <a:ext cx="11334865" cy="538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483">
                  <a:extLst>
                    <a:ext uri="{9D8B030D-6E8A-4147-A177-3AD203B41FA5}">
                      <a16:colId xmlns:a16="http://schemas.microsoft.com/office/drawing/2014/main" val="2379866906"/>
                    </a:ext>
                  </a:extLst>
                </a:gridCol>
                <a:gridCol w="1099930">
                  <a:extLst>
                    <a:ext uri="{9D8B030D-6E8A-4147-A177-3AD203B41FA5}">
                      <a16:colId xmlns:a16="http://schemas.microsoft.com/office/drawing/2014/main" val="3679517132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1727627538"/>
                    </a:ext>
                  </a:extLst>
                </a:gridCol>
                <a:gridCol w="1112922">
                  <a:extLst>
                    <a:ext uri="{9D8B030D-6E8A-4147-A177-3AD203B41FA5}">
                      <a16:colId xmlns:a16="http://schemas.microsoft.com/office/drawing/2014/main" val="1028448289"/>
                    </a:ext>
                  </a:extLst>
                </a:gridCol>
                <a:gridCol w="2266973">
                  <a:extLst>
                    <a:ext uri="{9D8B030D-6E8A-4147-A177-3AD203B41FA5}">
                      <a16:colId xmlns:a16="http://schemas.microsoft.com/office/drawing/2014/main" val="3360087196"/>
                    </a:ext>
                  </a:extLst>
                </a:gridCol>
              </a:tblGrid>
              <a:tr h="54364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nb-NO" sz="1100">
                          <a:effectLst/>
                        </a:rPr>
                        <a:t>1. Kompetanse: Kristiansandsregionen skal være en vekstkraftig kompetanseregion. Utvikle gode barnehager, skoler og fagopplæring. Tilrettelegge for universitet og andre kunnskapsinstitusjoner. Utvikle regionens kompetanse. Tiltrekke og beholde kompetanse.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727572"/>
                  </a:ext>
                </a:extLst>
              </a:tr>
              <a:tr h="305799">
                <a:tc>
                  <a:txBody>
                    <a:bodyPr/>
                    <a:lstStyle/>
                    <a:p>
                      <a:pPr fontAlgn="b"/>
                      <a:r>
                        <a:rPr lang="nb-NO" sz="1100" b="1">
                          <a:effectLst/>
                        </a:rPr>
                        <a:t>Tiltak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 b="1">
                          <a:effectLst/>
                        </a:rPr>
                        <a:t>Ansvar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 b="1">
                          <a:effectLst/>
                        </a:rPr>
                        <a:t>Samarbeidspartner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 b="1" dirty="0">
                          <a:effectLst/>
                        </a:rPr>
                        <a:t>Gjennomføring</a:t>
                      </a:r>
                      <a:endParaRPr lang="nb-NO" sz="11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 b="1">
                          <a:effectLst/>
                        </a:rPr>
                        <a:t>Referanse</a:t>
                      </a:r>
                      <a:endParaRPr lang="nb-NO" sz="11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914934769"/>
                  </a:ext>
                </a:extLst>
              </a:tr>
              <a:tr h="305799">
                <a:tc>
                  <a:txBody>
                    <a:bodyPr/>
                    <a:lstStyle/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Koble studenter og regionalt næringsliv. Sikre bedriftene i regionen relevant kompetanse og sørge for at studentene blir værende i regionen etter endt utdanning. 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Praksis i næringslivet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Oppgavesamarbeid med næringslivet på bachelor og masternivå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Gjesteforelesninger fra regionens næringsliv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Møtepunkter/kontaktflater mellom regionens næringsliv og studenter i studietiden og spesielt i sluttfasen 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 dirty="0">
                          <a:effectLst/>
                          <a:latin typeface="Calibri" panose="020F0502020204030204" pitchFamily="34" charset="0"/>
                        </a:rPr>
                        <a:t>Tor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UiA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 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NiKR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 Ny giv for felles løft? </a:t>
                      </a:r>
                    </a:p>
                    <a:p>
                      <a:pPr rtl="0" fontAlgn="base"/>
                      <a:r>
                        <a:rPr lang="nb-NO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Vennesla Næringsforening, Birkenes Næringsforum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fontAlgn="b"/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Innspillsmøte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Regionplan Agder 2030, Handlingsplan universitetsbyen 2020-2040 </a:t>
                      </a: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607364186"/>
                  </a:ext>
                </a:extLst>
              </a:tr>
              <a:tr h="870493">
                <a:tc>
                  <a:txBody>
                    <a:bodyPr/>
                    <a:lstStyle/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Sikre næringslivet tilgang til relevant kompetanse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 flere til å fullføre videregående opplæring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Øke andelen som tar og fullfører relevant fagbrev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Øke antall læreplasser innfor relevante fag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Prognoser for fremtidig kompetansebehov til videregående opplæring og høyere utdanning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Videreutvikle fleksible etter- og videreutdanningstilbud basert på kompetansebehov </a:t>
                      </a:r>
                    </a:p>
                    <a:p>
                      <a:pPr fontAlgn="b"/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 dirty="0">
                          <a:effectLst/>
                          <a:latin typeface="Calibri" panose="020F0502020204030204" pitchFamily="34" charset="0"/>
                        </a:rPr>
                        <a:t>KK: Tina</a:t>
                      </a:r>
                    </a:p>
                    <a:p>
                      <a:pPr fontAlgn="b"/>
                      <a:r>
                        <a:rPr lang="nb-NO" sz="1100" dirty="0">
                          <a:effectLst/>
                          <a:latin typeface="Calibri" panose="020F0502020204030204" pitchFamily="34" charset="0"/>
                        </a:rPr>
                        <a:t>IVELAND: Line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Fylket? NHO? 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NiKR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 </a:t>
                      </a:r>
                    </a:p>
                    <a:p>
                      <a:pPr rtl="0" fontAlgn="base"/>
                      <a:r>
                        <a:rPr lang="nb-NO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Opplæringskontoret for teknologifag Agder?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UiA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EVU, Fagskolen </a:t>
                      </a:r>
                      <a:r>
                        <a:rPr lang="nb-N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Kommuneplanens samfunnsdel, </a:t>
                      </a: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innspillsmøter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 Plan, oppgaveutvalg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949927794"/>
                  </a:ext>
                </a:extLst>
              </a:tr>
              <a:tr h="543642">
                <a:tc>
                  <a:txBody>
                    <a:bodyPr/>
                    <a:lstStyle/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 alle tilgang til regionens arbeidsmuligheter, åpne ansettelser, arbeide mot næringslivet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likestilt arbeidsliv (organisasjonsintern)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Heltidskultur (organisasjonsintern)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Høyere deltagelse i utdanning og arbeidsliv, lokal arbeidsmarkedspolitikk (organisasjonsintern) </a:t>
                      </a:r>
                    </a:p>
                    <a:p>
                      <a:pPr fontAlgn="b"/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Geir</a:t>
                      </a:r>
                    </a:p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KK: Tina </a:t>
                      </a:r>
                    </a:p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IVELAND: NAV Midt-Agder</a:t>
                      </a:r>
                    </a:p>
                    <a:p>
                      <a:pPr fontAlgn="b"/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Agder fylkeskommune, </a:t>
                      </a:r>
                      <a:r>
                        <a:rPr lang="nb-NO" sz="1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KS Agder (Drømme jobben, Menn i Helse), Kommunene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Innspillsmøte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Regionplan Agder 2030, Kommuneplanens samfunnsdel,  oppgaveutvalget </a:t>
                      </a:r>
                      <a:endParaRPr lang="nb-NO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521624911"/>
                  </a:ext>
                </a:extLst>
              </a:tr>
              <a:tr h="543642">
                <a:tc>
                  <a:txBody>
                    <a:bodyPr/>
                    <a:lstStyle/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Være godt vertskap for internasjonale talenter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Relocation</a:t>
                      </a: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Agder, vertskap for internasjonal kompetanse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Mottakelse av internasjonale studenter </a:t>
                      </a:r>
                    </a:p>
                    <a:p>
                      <a:pPr marL="171450" indent="-17145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Sosiale møteplasser for internasjonale talenter, bidra til at internasjonal arbeidskraft trives i regionen </a:t>
                      </a:r>
                    </a:p>
                    <a:p>
                      <a:pPr fontAlgn="b"/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 dirty="0">
                          <a:effectLst/>
                          <a:latin typeface="Calibri" panose="020F0502020204030204" pitchFamily="34" charset="0"/>
                        </a:rPr>
                        <a:t>Birthe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sz="1100" dirty="0" err="1">
                          <a:effectLst/>
                          <a:latin typeface="Calibri" panose="020F0502020204030204" pitchFamily="34" charset="0"/>
                        </a:rPr>
                        <a:t>NiKR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nb-NO" sz="1100" dirty="0" err="1">
                          <a:effectLst/>
                          <a:latin typeface="Calibri" panose="020F0502020204030204" pitchFamily="34" charset="0"/>
                        </a:rPr>
                        <a:t>UiA</a:t>
                      </a:r>
                      <a:r>
                        <a:rPr lang="nb-NO" sz="1100" dirty="0">
                          <a:effectLst/>
                          <a:latin typeface="Calibri" panose="020F0502020204030204" pitchFamily="34" charset="0"/>
                        </a:rPr>
                        <a:t>, øvrige partnere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fontAlgn="b"/>
                      <a:endParaRPr lang="nb-NO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Handlingsplan for universitetsbyen, Kommuneplanens samfunnsdel </a:t>
                      </a:r>
                    </a:p>
                    <a:p>
                      <a:pPr fontAlgn="b"/>
                      <a:endParaRPr lang="nb-NO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9610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9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KRSBIZ">
      <a:dk1>
        <a:srgbClr val="009FDF"/>
      </a:dk1>
      <a:lt1>
        <a:sysClr val="window" lastClr="FFFFFF"/>
      </a:lt1>
      <a:dk2>
        <a:srgbClr val="383938"/>
      </a:dk2>
      <a:lt2>
        <a:srgbClr val="C9C2B1"/>
      </a:lt2>
      <a:accent1>
        <a:srgbClr val="009FDF"/>
      </a:accent1>
      <a:accent2>
        <a:srgbClr val="6E8227"/>
      </a:accent2>
      <a:accent3>
        <a:srgbClr val="F6A64F"/>
      </a:accent3>
      <a:accent4>
        <a:srgbClr val="B561A2"/>
      </a:accent4>
      <a:accent5>
        <a:srgbClr val="ED6A5E"/>
      </a:accent5>
      <a:accent6>
        <a:srgbClr val="009F7B"/>
      </a:accent6>
      <a:hlink>
        <a:srgbClr val="F6A64F"/>
      </a:hlink>
      <a:folHlink>
        <a:srgbClr val="6E8227"/>
      </a:folHlink>
    </a:clrScheme>
    <a:fontScheme name="KRSBI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RSBIZ-220617 ppt.pptx" id="{D617611F-189C-4D2F-AC0F-EA1FD5E2B4DB}" vid="{C5B7CB92-5DF8-4F41-8DF9-A884DF213B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3938e04-e355-4c1b-9115-c1625c31b11b">
      <UserInfo>
        <DisplayName>Birthe Helland Olsen</DisplayName>
        <AccountId>33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776B19B318FC14E97B9E6DBF53BE93D" ma:contentTypeVersion="12" ma:contentTypeDescription="Opprett et nytt dokument." ma:contentTypeScope="" ma:versionID="c5ac523067e84334c1b2abb36a07a88f">
  <xsd:schema xmlns:xsd="http://www.w3.org/2001/XMLSchema" xmlns:xs="http://www.w3.org/2001/XMLSchema" xmlns:p="http://schemas.microsoft.com/office/2006/metadata/properties" xmlns:ns2="52320414-34bd-4c2f-ae2d-ff69ebc84ce6" xmlns:ns3="a3938e04-e355-4c1b-9115-c1625c31b11b" targetNamespace="http://schemas.microsoft.com/office/2006/metadata/properties" ma:root="true" ma:fieldsID="471c9bb67f93595d3d8a7645d3a3efa5" ns2:_="" ns3:_="">
    <xsd:import namespace="52320414-34bd-4c2f-ae2d-ff69ebc84ce6"/>
    <xsd:import namespace="a3938e04-e355-4c1b-9115-c1625c31b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20414-34bd-4c2f-ae2d-ff69ebc8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38e04-e355-4c1b-9115-c1625c31b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7FC5AD-94FC-43AA-B1AB-FC952DC918B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54fc5bf-2bd7-4e5e-9d47-60fada190e8c"/>
    <ds:schemaRef ds:uri="92ef4d2e-d83a-4751-8081-ffc8a00681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8ECD04-70D7-4D86-A7DA-3EE3E7B514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FA240A-63F9-404B-94EA-2A49FB3BC6F8}"/>
</file>

<file path=docProps/app.xml><?xml version="1.0" encoding="utf-8"?>
<Properties xmlns="http://schemas.openxmlformats.org/officeDocument/2006/extended-properties" xmlns:vt="http://schemas.openxmlformats.org/officeDocument/2006/docPropsVTypes">
  <Template>KRSBIZ-220617</Template>
  <TotalTime>12107</TotalTime>
  <Words>1892</Words>
  <Application>Microsoft Office PowerPoint</Application>
  <PresentationFormat>Widescreen</PresentationFormat>
  <Paragraphs>329</Paragraphs>
  <Slides>16</Slides>
  <Notes>7</Notes>
  <HiddenSlides>5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2" baseType="lpstr">
      <vt:lpstr>Arial</vt:lpstr>
      <vt:lpstr>Calibri</vt:lpstr>
      <vt:lpstr>Open Sans</vt:lpstr>
      <vt:lpstr>Open Sans (Brødtekst)</vt:lpstr>
      <vt:lpstr>Open Sans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Stein Inge Jærnes</dc:creator>
  <cp:lastModifiedBy>Tina Norheim Abrahamsen</cp:lastModifiedBy>
  <cp:revision>901</cp:revision>
  <cp:lastPrinted>2020-11-26T08:24:56Z</cp:lastPrinted>
  <dcterms:created xsi:type="dcterms:W3CDTF">2018-01-09T06:36:30Z</dcterms:created>
  <dcterms:modified xsi:type="dcterms:W3CDTF">2021-06-24T13:14:51Z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0x0101004776B19B318FC14E97B9E6DBF53BE93D</vt:lpwstr>
  </property>
</Properties>
</file>